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2" r:id="rId4"/>
    <p:sldMasterId id="2147483706" r:id="rId5"/>
    <p:sldMasterId id="2147483720" r:id="rId6"/>
    <p:sldMasterId id="2147483734" r:id="rId7"/>
    <p:sldMasterId id="2147483748" r:id="rId8"/>
    <p:sldMasterId id="2147483762" r:id="rId9"/>
    <p:sldMasterId id="2147483776" r:id="rId10"/>
    <p:sldMasterId id="2147483790" r:id="rId11"/>
    <p:sldMasterId id="2147483874" r:id="rId12"/>
    <p:sldMasterId id="2147483914" r:id="rId13"/>
    <p:sldMasterId id="2147483928" r:id="rId14"/>
  </p:sldMasterIdLst>
  <p:notesMasterIdLst>
    <p:notesMasterId r:id="rId42"/>
  </p:notesMasterIdLst>
  <p:sldIdLst>
    <p:sldId id="258" r:id="rId15"/>
    <p:sldId id="259" r:id="rId16"/>
    <p:sldId id="260" r:id="rId17"/>
    <p:sldId id="261" r:id="rId18"/>
    <p:sldId id="270" r:id="rId19"/>
    <p:sldId id="290" r:id="rId20"/>
    <p:sldId id="291" r:id="rId21"/>
    <p:sldId id="292" r:id="rId22"/>
    <p:sldId id="293" r:id="rId23"/>
    <p:sldId id="294" r:id="rId24"/>
    <p:sldId id="311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15" r:id="rId33"/>
    <p:sldId id="316" r:id="rId34"/>
    <p:sldId id="317" r:id="rId35"/>
    <p:sldId id="318" r:id="rId36"/>
    <p:sldId id="307" r:id="rId37"/>
    <p:sldId id="312" r:id="rId38"/>
    <p:sldId id="313" r:id="rId39"/>
    <p:sldId id="319" r:id="rId40"/>
    <p:sldId id="310" r:id="rId41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20.pn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экономики района по отраслям, %</a:t>
            </a:r>
          </a:p>
        </c:rich>
      </c:tx>
      <c:overlay val="0"/>
    </c:title>
    <c:autoTitleDeleted val="0"/>
    <c:view3D>
      <c:rotX val="7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892690164898"/>
          <c:y val="0.14677371008315687"/>
          <c:w val="0.50258747095383349"/>
          <c:h val="0.70879924058750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экономики района по отраслям, %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19D8-4325-A41B-04CB96AFF794}"/>
              </c:ext>
            </c:extLst>
          </c:dPt>
          <c:dPt>
            <c:idx val="1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03-19D8-4325-A41B-04CB96AFF794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5-19D8-4325-A41B-04CB96AFF794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19D8-4325-A41B-04CB96AFF794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9D8-4325-A41B-04CB96AFF794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9D8-4325-A41B-04CB96AFF7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D8-4325-A41B-04CB96AFF794}"/>
                </c:ext>
              </c:extLst>
            </c:dLbl>
            <c:dLbl>
              <c:idx val="1"/>
              <c:layout>
                <c:manualLayout>
                  <c:x val="-2.4485611649262329E-2"/>
                  <c:y val="-6.1159134320524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D8-4325-A41B-04CB96AFF794}"/>
                </c:ext>
              </c:extLst>
            </c:dLbl>
            <c:dLbl>
              <c:idx val="2"/>
              <c:layout>
                <c:manualLayout>
                  <c:x val="-1.8202628503037624E-2"/>
                  <c:y val="3.5406151674205233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9D8-4325-A41B-04CB96AFF794}"/>
                </c:ext>
              </c:extLst>
            </c:dLbl>
            <c:dLbl>
              <c:idx val="3"/>
              <c:layout>
                <c:manualLayout>
                  <c:x val="-1.4076235686889331E-2"/>
                  <c:y val="-1.50172849958173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9D8-4325-A41B-04CB96AFF794}"/>
                </c:ext>
              </c:extLst>
            </c:dLbl>
            <c:dLbl>
              <c:idx val="4"/>
              <c:layout>
                <c:manualLayout>
                  <c:x val="-2.6237239809345218E-2"/>
                  <c:y val="1.36370610019810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9D8-4325-A41B-04CB96AFF794}"/>
                </c:ext>
              </c:extLst>
            </c:dLbl>
            <c:dLbl>
              <c:idx val="5"/>
              <c:layout>
                <c:manualLayout>
                  <c:x val="-7.6911814293573744E-2"/>
                  <c:y val="1.25631179511988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D8-4325-A41B-04CB96AFF794}"/>
                </c:ext>
              </c:extLst>
            </c:dLbl>
            <c:dLbl>
              <c:idx val="6"/>
              <c:layout>
                <c:manualLayout>
                  <c:x val="3.8919552061334232E-2"/>
                  <c:y val="-4.82040663507922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9D8-4325-A41B-04CB96AFF7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D8-4325-A41B-04CB96AFF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Лесозаготовительная деятельность</c:v>
                </c:pt>
                <c:pt idx="1">
                  <c:v>Сельское хозяйство</c:v>
                </c:pt>
                <c:pt idx="2">
                  <c:v>Производство пищевых продуктов</c:v>
                </c:pt>
                <c:pt idx="3">
                  <c:v>Розничная торговля</c:v>
                </c:pt>
                <c:pt idx="4">
                  <c:v>Строительство</c:v>
                </c:pt>
                <c:pt idx="5">
                  <c:v>Платные услуги, общественное питание</c:v>
                </c:pt>
                <c:pt idx="6">
                  <c:v>Угольная отрасль</c:v>
                </c:pt>
                <c:pt idx="7">
                  <c:v>Производство и распределение э/э, газа, и воды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8.4</c:v>
                </c:pt>
                <c:pt idx="2">
                  <c:v>1.6</c:v>
                </c:pt>
                <c:pt idx="3">
                  <c:v>12.8</c:v>
                </c:pt>
                <c:pt idx="4">
                  <c:v>0.9</c:v>
                </c:pt>
                <c:pt idx="5">
                  <c:v>35.700000000000003</c:v>
                </c:pt>
                <c:pt idx="6">
                  <c:v>39</c:v>
                </c:pt>
                <c:pt idx="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D8-4325-A41B-04CB96AFF7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833353747305423"/>
          <c:y val="0.13341288052280936"/>
          <c:w val="0.32499991251154847"/>
          <c:h val="0.7331503486675379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</a:p>
        </c:rich>
      </c:tx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0785506696165E-2"/>
          <c:y val="0.10858582574772432"/>
          <c:w val="0.76211890194012077"/>
          <c:h val="0.6303304520767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831-48DA-8A61-9716D2D7F9F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831-48DA-8A61-9716D2D7F9F0}"/>
              </c:ext>
            </c:extLst>
          </c:dPt>
          <c:dLbls>
            <c:dLbl>
              <c:idx val="0"/>
              <c:layout>
                <c:manualLayout>
                  <c:x val="7.1224488460078289E-3"/>
                  <c:y val="1.0026772737703664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129,0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31-48DA-8A61-9716D2D7F9F0}"/>
                </c:ext>
              </c:extLst>
            </c:dLbl>
            <c:dLbl>
              <c:idx val="1"/>
              <c:layout>
                <c:manualLayout>
                  <c:x val="0.11201533801563093"/>
                  <c:y val="-0.1475040159106555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297,9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831-48DA-8A61-9716D2D7F9F0}"/>
                </c:ext>
              </c:extLst>
            </c:dLbl>
            <c:dLbl>
              <c:idx val="2"/>
              <c:layout>
                <c:manualLayout>
                  <c:x val="8.7633530574574205E-3"/>
                  <c:y val="2.46932609194523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31-48DA-8A61-9716D2D7F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Местный бюджет</c:v>
                </c:pt>
                <c:pt idx="2">
                  <c:v>Республиканский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129</c:v>
                </c:pt>
                <c:pt idx="1">
                  <c:v>297.89999999999998</c:v>
                </c:pt>
                <c:pt idx="2">
                  <c:v>749.8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31-48DA-8A61-9716D2D7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3994014442902576"/>
          <c:y val="0.57772603839975523"/>
          <c:w val="0.31195579336143586"/>
          <c:h val="0.345047999694025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 кредиторской задолженности по отраслям за 2024 год.</a:t>
            </a:r>
          </a:p>
        </c:rich>
      </c:tx>
      <c:layout>
        <c:manualLayout>
          <c:xMode val="edge"/>
          <c:yMode val="edge"/>
          <c:x val="0.12377120134799838"/>
          <c:y val="8.714930130390821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193186868125768E-2"/>
          <c:y val="0.17606506319316836"/>
          <c:w val="0.69934555882679705"/>
          <c:h val="0.8124405305931793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8014063252231237E-2"/>
                  <c:y val="1.12436234639266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C-4699-8663-2F01FF277493}"/>
                </c:ext>
              </c:extLst>
            </c:dLbl>
            <c:dLbl>
              <c:idx val="1"/>
              <c:layout>
                <c:manualLayout>
                  <c:x val="1.6601048957523238E-2"/>
                  <c:y val="-1.2374199664244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C-4699-8663-2F01FF277493}"/>
                </c:ext>
              </c:extLst>
            </c:dLbl>
            <c:dLbl>
              <c:idx val="2"/>
              <c:layout>
                <c:manualLayout>
                  <c:x val="-8.9424496815168689E-2"/>
                  <c:y val="-5.82751415026798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C-4699-8663-2F01FF277493}"/>
                </c:ext>
              </c:extLst>
            </c:dLbl>
            <c:dLbl>
              <c:idx val="3"/>
              <c:layout>
                <c:manualLayout>
                  <c:x val="-4.8940048327963559E-2"/>
                  <c:y val="3.8023607811919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C-4699-8663-2F01FF277493}"/>
                </c:ext>
              </c:extLst>
            </c:dLbl>
            <c:dLbl>
              <c:idx val="4"/>
              <c:layout>
                <c:manualLayout>
                  <c:x val="1.4486584823908454E-2"/>
                  <c:y val="-8.08336092169406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56626115616792E-2"/>
                      <c:h val="6.53248654614321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3C-4699-8663-2F01FF277493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5"/>
                <c:pt idx="0">
                  <c:v>Общегос. Вопросы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Соц.политика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21.5</c:v>
                </c:pt>
                <c:pt idx="1">
                  <c:v>3.5</c:v>
                </c:pt>
                <c:pt idx="2">
                  <c:v>68.5</c:v>
                </c:pt>
                <c:pt idx="3">
                  <c:v>5.4</c:v>
                </c:pt>
                <c:pt idx="4" formatCode="0.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0-4FA3-BAE5-70025FA2F7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699336647779877"/>
          <c:y val="0.13698199328696647"/>
          <c:w val="0.27418816890715847"/>
          <c:h val="0.820647290259128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 расходов бюджета МО «Бичурский район»»,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  <c:layout>
        <c:manualLayout>
          <c:xMode val="edge"/>
          <c:yMode val="edge"/>
          <c:x val="0.13335199753632537"/>
          <c:y val="0.1053846406616099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МО "Бичурский" в 2017 году, в%</c:v>
                </c:pt>
              </c:strCache>
            </c:strRef>
          </c:tx>
          <c:dPt>
            <c:idx val="0"/>
            <c:bubble3D val="0"/>
            <c:spPr>
              <a:solidFill>
                <a:srgbClr val="9A57CD"/>
              </a:solidFill>
            </c:spPr>
            <c:extLst>
              <c:ext xmlns:c16="http://schemas.microsoft.com/office/drawing/2014/chart" uri="{C3380CC4-5D6E-409C-BE32-E72D297353CC}">
                <c16:uniqueId val="{00000001-BCCD-4D9C-971E-6CC0D186621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CD-4D9C-971E-6CC0D186621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CCD-4D9C-971E-6CC0D18662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CCD-4D9C-971E-6CC0D1866214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BCCD-4D9C-971E-6CC0D1866214}"/>
              </c:ext>
            </c:extLst>
          </c:dPt>
          <c:dPt>
            <c:idx val="5"/>
            <c:bubble3D val="0"/>
            <c:spPr>
              <a:solidFill>
                <a:srgbClr val="3366FF"/>
              </a:solidFill>
            </c:spPr>
            <c:extLst>
              <c:ext xmlns:c16="http://schemas.microsoft.com/office/drawing/2014/chart" uri="{C3380CC4-5D6E-409C-BE32-E72D297353CC}">
                <c16:uniqueId val="{0000000B-BCCD-4D9C-971E-6CC0D1866214}"/>
              </c:ext>
            </c:extLst>
          </c:dPt>
          <c:dLbls>
            <c:dLbl>
              <c:idx val="0"/>
              <c:layout>
                <c:manualLayout>
                  <c:x val="-6.0953172363066264E-2"/>
                  <c:y val="-1.2223290636234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CD-4D9C-971E-6CC0D18662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CD-4D9C-971E-6CC0D1866214}"/>
                </c:ext>
              </c:extLst>
            </c:dLbl>
            <c:dLbl>
              <c:idx val="2"/>
              <c:layout>
                <c:manualLayout>
                  <c:x val="-1.711070502330056E-2"/>
                  <c:y val="-3.68497726181162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CD-4D9C-971E-6CC0D1866214}"/>
                </c:ext>
              </c:extLst>
            </c:dLbl>
            <c:dLbl>
              <c:idx val="3"/>
              <c:layout>
                <c:manualLayout>
                  <c:x val="6.8023639061462068E-2"/>
                  <c:y val="-3.6695595718628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CCD-4D9C-971E-6CC0D18662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CCD-4D9C-971E-6CC0D18662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CCD-4D9C-971E-6CC0D18662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Управление</c:v>
                </c:pt>
                <c:pt idx="1">
                  <c:v>Социальная политика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8.6</c:v>
                </c:pt>
                <c:pt idx="1">
                  <c:v>0.8</c:v>
                </c:pt>
                <c:pt idx="2">
                  <c:v>73.8</c:v>
                </c:pt>
                <c:pt idx="3">
                  <c:v>7.5</c:v>
                </c:pt>
                <c:pt idx="4">
                  <c:v>1.8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CD-4D9C-971E-6CC0D18662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h="19050"/>
        </a:sp3d>
      </c:spPr>
    </c:plotArea>
    <c:legend>
      <c:legendPos val="r"/>
      <c:layout>
        <c:manualLayout>
          <c:xMode val="edge"/>
          <c:yMode val="edge"/>
          <c:x val="0.324445864055036"/>
          <c:y val="0.70096682639501584"/>
          <c:w val="0.65616033229068382"/>
          <c:h val="0.29883469646880489"/>
        </c:manualLayout>
      </c:layout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60"/>
      <c:rotY val="35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8081541567156694E-3"/>
          <c:w val="0.97563805104408352"/>
          <c:h val="0.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00"/>
            </a:solidFill>
            <a:ln w="12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89-4BE8-A0B5-6BA5A16803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89-4BE8-A0B5-6BA5A16803A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2"/>
                <c:pt idx="0">
                  <c:v>226.4</c:v>
                </c:pt>
                <c:pt idx="1">
                  <c:v>280.8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89-4BE8-A0B5-6BA5A16803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00FF"/>
            </a:solidFill>
            <a:ln w="121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7600312838363702"/>
                  <c:y val="5.53154331280423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1229,8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89-4BE8-A0B5-6BA5A16803A7}"/>
                </c:ext>
              </c:extLst>
            </c:dLbl>
            <c:dLbl>
              <c:idx val="1"/>
              <c:layout>
                <c:manualLayout>
                  <c:x val="-0.16828074243823654"/>
                  <c:y val="3.81978995777640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1273,8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389-4BE8-A0B5-6BA5A16803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Sheet1!$B$3:$D$3</c:f>
              <c:numCache>
                <c:formatCode>0.0</c:formatCode>
                <c:ptCount val="2"/>
                <c:pt idx="0">
                  <c:v>1003.4</c:v>
                </c:pt>
                <c:pt idx="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89-4BE8-A0B5-6BA5A1680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228359168"/>
        <c:axId val="228381440"/>
        <c:axId val="0"/>
      </c:bar3DChart>
      <c:catAx>
        <c:axId val="22835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4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838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3814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28359168"/>
        <c:crosses val="max"/>
        <c:crossBetween val="between"/>
      </c:valAx>
      <c:spPr>
        <a:noFill/>
        <a:ln w="2428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2.5522041763341066E-2"/>
          <c:y val="0.84966216216216217"/>
          <c:w val="0.97447795823665895"/>
          <c:h val="0.14333035224543711"/>
        </c:manualLayout>
      </c:layout>
      <c:overlay val="0"/>
      <c:spPr>
        <a:noFill/>
        <a:ln w="24287">
          <a:noFill/>
        </a:ln>
      </c:spPr>
      <c:txPr>
        <a:bodyPr/>
        <a:lstStyle/>
        <a:p>
          <a:pPr>
            <a:defRPr sz="15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67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60"/>
      <c:rotY val="35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531539022247343E-3"/>
          <c:y val="3.3629648663061132E-2"/>
          <c:w val="0.97679814385150809"/>
          <c:h val="0.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00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2"/>
                <c:pt idx="0">
                  <c:v>32.799999999999997</c:v>
                </c:pt>
                <c:pt idx="1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9-426A-B2EF-8A1644949A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00FF"/>
            </a:solidFill>
            <a:ln w="1216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2"/>
                <c:pt idx="0">
                  <c:v>85.3</c:v>
                </c:pt>
                <c:pt idx="1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9-426A-B2EF-8A1644949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cylinder"/>
        <c:axId val="259365504"/>
        <c:axId val="259674496"/>
        <c:axId val="0"/>
      </c:bar3DChart>
      <c:catAx>
        <c:axId val="2593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967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67449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59365504"/>
        <c:crosses val="max"/>
        <c:crossBetween val="between"/>
      </c:valAx>
      <c:spPr>
        <a:noFill/>
        <a:ln w="24325">
          <a:noFill/>
        </a:ln>
      </c:spPr>
    </c:plotArea>
    <c:legend>
      <c:legendPos val="r"/>
      <c:layout>
        <c:manualLayout>
          <c:xMode val="edge"/>
          <c:yMode val="edge"/>
          <c:x val="2.5522041763341066E-2"/>
          <c:y val="0.84966216216216217"/>
          <c:w val="0.97447795823665895"/>
          <c:h val="0.15202702702702703"/>
        </c:manualLayout>
      </c:layout>
      <c:overlay val="0"/>
      <c:spPr>
        <a:noFill/>
        <a:ln w="24325">
          <a:noFill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0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Кредиторская задолженность консолидированного бюджета Бичурского района на 01.01.2007г.</a:t>
            </a:r>
          </a:p>
        </c:rich>
      </c:tx>
      <c:layout>
        <c:manualLayout>
          <c:xMode val="edge"/>
          <c:yMode val="edge"/>
          <c:x val="0.15306122448979592"/>
          <c:y val="1.9342359767891684E-2"/>
        </c:manualLayout>
      </c:layout>
      <c:overlay val="0"/>
      <c:spPr>
        <a:noFill/>
        <a:ln w="25359">
          <a:noFill/>
        </a:ln>
      </c:spPr>
    </c:title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3605442176874E-2"/>
          <c:y val="0.40618955512572535"/>
          <c:w val="0.69274376417233563"/>
          <c:h val="0.446808510638297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C0C0C0"/>
        </a:solidFill>
        <a:ln w="1267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222222222222221"/>
          <c:y val="0.12572533849129594"/>
          <c:w val="0.27777777777777779"/>
          <c:h val="0.37330754352030948"/>
        </c:manualLayout>
      </c:layout>
      <c:overlay val="0"/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28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6709178939555"/>
          <c:y val="8.9986033297887527E-2"/>
          <c:w val="0.48207356985002614"/>
          <c:h val="0.8246089539834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45-4351-983A-A70962B0EF05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745-4351-983A-A70962B0EF0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745-4351-983A-A70962B0EF05}"/>
              </c:ext>
            </c:extLst>
          </c:dPt>
          <c:dLbls>
            <c:dLbl>
              <c:idx val="0"/>
              <c:layout>
                <c:manualLayout>
                  <c:x val="-1.304844897465458E-2"/>
                  <c:y val="-3.4794113785336983E-3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en-US" baseline="0" dirty="0"/>
                      <a:t>320,2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745-4351-983A-A70962B0EF05}"/>
                </c:ext>
              </c:extLst>
            </c:dLbl>
            <c:dLbl>
              <c:idx val="1"/>
              <c:layout>
                <c:manualLayout>
                  <c:x val="-3.7114679482251763E-3"/>
                  <c:y val="4.41527420474205E-2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en-US" baseline="0" dirty="0"/>
                      <a:t>99,0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45-4351-983A-A70962B0EF05}"/>
                </c:ext>
              </c:extLst>
            </c:dLbl>
            <c:dLbl>
              <c:idx val="2"/>
              <c:layout>
                <c:manualLayout>
                  <c:x val="-2.3159294998136445E-2"/>
                  <c:y val="-0.25038036899218991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en-US" baseline="0" dirty="0"/>
                      <a:t>439,5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45-4351-983A-A70962B0EF05}"/>
                </c:ext>
              </c:extLst>
            </c:dLbl>
            <c:dLbl>
              <c:idx val="3"/>
              <c:layout>
                <c:manualLayout>
                  <c:x val="2.698498656216271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/>
                    </a:pPr>
                    <a:r>
                      <a:rPr lang="en-US" baseline="0" dirty="0"/>
                      <a:t>128,4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45-4351-983A-A70962B0E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и прочие БВП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320.2</c:v>
                </c:pt>
                <c:pt idx="1">
                  <c:v>99</c:v>
                </c:pt>
                <c:pt idx="2">
                  <c:v>439.5</c:v>
                </c:pt>
                <c:pt idx="3">
                  <c:v>128.4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45-4351-983A-A70962B0E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7094017094017096E-2"/>
                  <c:y val="-3.9548022598870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1206,7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20-4C37-B4EA-82C5D8D2F138}"/>
                </c:ext>
              </c:extLst>
            </c:dLbl>
            <c:dLbl>
              <c:idx val="1"/>
              <c:layout>
                <c:manualLayout>
                  <c:x val="1.9943019943019943E-2"/>
                  <c:y val="-1.4124293785310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20-4C37-B4EA-82C5D8D2F1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2023 год</c:v>
                </c:pt>
                <c:pt idx="1">
                  <c:v> 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1206.7</c:v>
                </c:pt>
                <c:pt idx="1">
                  <c:v>1192.8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0-4C37-B4EA-82C5D8D2F1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поселений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67521367521368E-2"/>
                  <c:y val="-4.802259887005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20-4C37-B4EA-82C5D8D2F138}"/>
                </c:ext>
              </c:extLst>
            </c:dLbl>
            <c:dLbl>
              <c:idx val="1"/>
              <c:layout>
                <c:manualLayout>
                  <c:x val="2.4216524216524215E-2"/>
                  <c:y val="-4.237288135593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20-4C37-B4EA-82C5D8D2F1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2023 год</c:v>
                </c:pt>
                <c:pt idx="1">
                  <c:v> 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116.8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20-4C37-B4EA-82C5D8D2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744896"/>
        <c:axId val="259746432"/>
        <c:axId val="0"/>
      </c:bar3DChart>
      <c:catAx>
        <c:axId val="25974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9746432"/>
        <c:crosses val="autoZero"/>
        <c:auto val="1"/>
        <c:lblAlgn val="ctr"/>
        <c:lblOffset val="100"/>
        <c:noMultiLvlLbl val="0"/>
      </c:catAx>
      <c:valAx>
        <c:axId val="25974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744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2180737560052E-2"/>
          <c:y val="2.115371376118718E-2"/>
          <c:w val="0.76211890194012077"/>
          <c:h val="0.6303304520767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5478507477437597E-2"/>
                  <c:y val="1.214334888701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B-4326-A7F4-008482633A63}"/>
                </c:ext>
              </c:extLst>
            </c:dLbl>
            <c:dLbl>
              <c:idx val="1"/>
              <c:layout>
                <c:manualLayout>
                  <c:x val="-1.68856448086716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B-4326-A7F4-008482633A63}"/>
                </c:ext>
              </c:extLst>
            </c:dLbl>
            <c:dLbl>
              <c:idx val="2"/>
              <c:layout>
                <c:manualLayout>
                  <c:x val="-9.3845182572153449E-2"/>
                  <c:y val="2.671536755144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B-4326-A7F4-008482633A63}"/>
                </c:ext>
              </c:extLst>
            </c:dLbl>
            <c:dLbl>
              <c:idx val="3"/>
              <c:layout>
                <c:manualLayout>
                  <c:x val="5.9099755822943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B-4326-A7F4-008482633A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Национальная экономика</c:v>
                </c:pt>
                <c:pt idx="1">
                  <c:v>Жилищ.-коммун.хоз-во</c:v>
                </c:pt>
                <c:pt idx="2">
                  <c:v>Образование</c:v>
                </c:pt>
                <c:pt idx="3">
                  <c:v>Общегос. Вопросы</c:v>
                </c:pt>
                <c:pt idx="4">
                  <c:v>Межбюджетные транферты</c:v>
                </c:pt>
                <c:pt idx="5">
                  <c:v>Социальная политика</c:v>
                </c:pt>
                <c:pt idx="6">
                  <c:v>Культура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56.9</c:v>
                </c:pt>
                <c:pt idx="1">
                  <c:v>38.299999999999997</c:v>
                </c:pt>
                <c:pt idx="2">
                  <c:v>1040.9000000000001</c:v>
                </c:pt>
                <c:pt idx="3">
                  <c:v>121.8</c:v>
                </c:pt>
                <c:pt idx="4">
                  <c:v>25.6</c:v>
                </c:pt>
                <c:pt idx="5">
                  <c:v>12.6</c:v>
                </c:pt>
                <c:pt idx="6">
                  <c:v>106.7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1B-4326-A7F4-008482633A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4679019335750847E-2"/>
                  <c:y val="-2.428669777403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1B-4326-A7F4-008482633A63}"/>
                </c:ext>
              </c:extLst>
            </c:dLbl>
            <c:dLbl>
              <c:idx val="1"/>
              <c:layout>
                <c:manualLayout>
                  <c:x val="1.9483436317698038E-2"/>
                  <c:y val="-9.714679109615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1B-4326-A7F4-008482633A63}"/>
                </c:ext>
              </c:extLst>
            </c:dLbl>
            <c:dLbl>
              <c:idx val="3"/>
              <c:layout>
                <c:manualLayout>
                  <c:x val="9.4169932074060173E-2"/>
                  <c:y val="4.128738621586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1B-4326-A7F4-008482633A63}"/>
                </c:ext>
              </c:extLst>
            </c:dLbl>
            <c:dLbl>
              <c:idx val="4"/>
              <c:layout>
                <c:manualLayout>
                  <c:x val="3.8966872635396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1B-4326-A7F4-008482633A63}"/>
                </c:ext>
              </c:extLst>
            </c:dLbl>
            <c:dLbl>
              <c:idx val="5"/>
              <c:layout>
                <c:manualLayout>
                  <c:x val="3.377128961734336E-2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1B-4326-A7F4-008482633A63}"/>
                </c:ext>
              </c:extLst>
            </c:dLbl>
            <c:dLbl>
              <c:idx val="6"/>
              <c:layout>
                <c:manualLayout>
                  <c:x val="4.2863559898935685E-2"/>
                  <c:y val="7.286009332211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1B-4326-A7F4-008482633A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Национальная экономика</c:v>
                </c:pt>
                <c:pt idx="1">
                  <c:v>Жилищ.-коммун.хоз-во</c:v>
                </c:pt>
                <c:pt idx="2">
                  <c:v>Образование</c:v>
                </c:pt>
                <c:pt idx="3">
                  <c:v>Общегос. Вопросы</c:v>
                </c:pt>
                <c:pt idx="4">
                  <c:v>Межбюджетные транферты</c:v>
                </c:pt>
                <c:pt idx="5">
                  <c:v>Социальная политика</c:v>
                </c:pt>
                <c:pt idx="6">
                  <c:v>Культура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71.400000000000006</c:v>
                </c:pt>
                <c:pt idx="1">
                  <c:v>19.3</c:v>
                </c:pt>
                <c:pt idx="2">
                  <c:v>801.4</c:v>
                </c:pt>
                <c:pt idx="3">
                  <c:v>194.2</c:v>
                </c:pt>
                <c:pt idx="4">
                  <c:v>27.7</c:v>
                </c:pt>
                <c:pt idx="5">
                  <c:v>36.799999999999997</c:v>
                </c:pt>
                <c:pt idx="6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1B-4326-A7F4-008482633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826816"/>
        <c:axId val="259828352"/>
        <c:axId val="0"/>
      </c:bar3DChart>
      <c:catAx>
        <c:axId val="25982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spc="-100" baseline="0"/>
            </a:pPr>
            <a:endParaRPr lang="ru-RU"/>
          </a:p>
        </c:txPr>
        <c:crossAx val="259828352"/>
        <c:crosses val="autoZero"/>
        <c:auto val="1"/>
        <c:lblAlgn val="ctr"/>
        <c:lblOffset val="100"/>
        <c:noMultiLvlLbl val="0"/>
      </c:catAx>
      <c:valAx>
        <c:axId val="259828352"/>
        <c:scaling>
          <c:orientation val="minMax"/>
          <c:max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598268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2428937106444811"/>
          <c:y val="0.25739255014326645"/>
          <c:w val="0.17500677062196446"/>
          <c:h val="0.25108047120018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1"/>
                </a:solidFill>
              </a:defRPr>
            </a:pPr>
            <a:r>
              <a:rPr lang="ru-RU" sz="2400" dirty="0">
                <a:solidFill>
                  <a:schemeClr val="tx1"/>
                </a:solidFill>
              </a:rPr>
              <a:t>Удельный вес расходов по отраслям  в общей сумме расходов бюджета МО "Бичурский район" за 2024 год (%)</a:t>
            </a:r>
          </a:p>
        </c:rich>
      </c:tx>
      <c:layout>
        <c:manualLayout>
          <c:xMode val="edge"/>
          <c:yMode val="edge"/>
          <c:x val="0.10311999637250809"/>
          <c:y val="5.0101610273644209E-2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21421596021846E-2"/>
          <c:y val="0.2283659011333484"/>
          <c:w val="0.47108819054733908"/>
          <c:h val="0.75994372313613467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9D-4517-803B-E6BA5008C04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EA9D-4517-803B-E6BA5008C04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EA9D-4517-803B-E6BA5008C04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EA9D-4517-803B-E6BA5008C04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EA9D-4517-803B-E6BA5008C04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EA9D-4517-803B-E6BA5008C0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12,1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9D-4517-803B-E6BA5008C0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5,7%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9D-4517-803B-E6BA5008C0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6,0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% 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9D-4517-803B-E6BA5008C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6,7%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59241516566436E-2"/>
                      <c:h val="4.37972233976886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A9D-4517-803B-E6BA5008C04A}"/>
                </c:ext>
              </c:extLst>
            </c:dLbl>
            <c:dLbl>
              <c:idx val="4"/>
              <c:layout>
                <c:manualLayout>
                  <c:x val="-1.2464596130400494E-2"/>
                  <c:y val="3.3401073515762808E-3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67,2%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9D-4517-803B-E6BA5008C04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2,3%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9D-4517-803B-E6BA5008C0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2000" dirty="0">
                        <a:solidFill>
                          <a:schemeClr val="tx1"/>
                        </a:solidFill>
                      </a:rPr>
                      <a:t>6%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9D-4517-803B-E6BA5008C0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Общегосударственные вопросы</c:v>
                </c:pt>
                <c:pt idx="1">
                  <c:v>Прочее </c:v>
                </c:pt>
                <c:pt idx="2">
                  <c:v>Нац. Экономика</c:v>
                </c:pt>
                <c:pt idx="3">
                  <c:v>Культура</c:v>
                </c:pt>
                <c:pt idx="4">
                  <c:v>Образование</c:v>
                </c:pt>
                <c:pt idx="5">
                  <c:v>Межбюджетные трансферты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12.1</c:v>
                </c:pt>
                <c:pt idx="1">
                  <c:v>5.7</c:v>
                </c:pt>
                <c:pt idx="2">
                  <c:v>6</c:v>
                </c:pt>
                <c:pt idx="3">
                  <c:v>6.7</c:v>
                </c:pt>
                <c:pt idx="4">
                  <c:v>67.2</c:v>
                </c:pt>
                <c:pt idx="5" formatCode="General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9D-4517-803B-E6BA5008C04A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8539486891064441"/>
          <c:y val="0.16176521254523282"/>
          <c:w val="0.40424992768118007"/>
          <c:h val="0.7903003019509645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2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B19BC-2F54-43B1-BD04-C9CFF6B2BE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222ED-5851-4DB9-9AFB-698C226C0366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Совет </a:t>
          </a:r>
        </a:p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депутатов МО «Бичурский район»</a:t>
          </a:r>
          <a:endParaRPr lang="ru-RU" sz="1400" dirty="0"/>
        </a:p>
      </dgm:t>
    </dgm:pt>
    <dgm:pt modelId="{98CC40EA-121A-4373-98DA-59A0FA804D95}" type="parTrans" cxnId="{0D6336DC-F61D-4BF5-A359-82F20E62473A}">
      <dgm:prSet/>
      <dgm:spPr/>
      <dgm:t>
        <a:bodyPr/>
        <a:lstStyle/>
        <a:p>
          <a:endParaRPr lang="ru-RU"/>
        </a:p>
      </dgm:t>
    </dgm:pt>
    <dgm:pt modelId="{CC2793A1-98CE-4736-BACF-0EF311B125ED}" type="sibTrans" cxnId="{0D6336DC-F61D-4BF5-A359-82F20E62473A}">
      <dgm:prSet/>
      <dgm:spPr/>
      <dgm:t>
        <a:bodyPr/>
        <a:lstStyle/>
        <a:p>
          <a:endParaRPr lang="ru-RU"/>
        </a:p>
      </dgm:t>
    </dgm:pt>
    <dgm:pt modelId="{C3FFE892-51AB-4E81-848B-642BB224541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</a:t>
          </a:r>
        </a:p>
        <a:p>
          <a:pPr>
            <a:lnSpc>
              <a:spcPct val="100000"/>
            </a:lnSpc>
          </a:pPr>
          <a:r>
            <a: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«Бичурский район»</a:t>
          </a:r>
        </a:p>
      </dgm:t>
    </dgm:pt>
    <dgm:pt modelId="{F266B70C-E83A-4372-8CC0-CB1E6162EC3B}" type="parTrans" cxnId="{3566FA9F-EC05-46EA-AB69-01CD13F13C84}">
      <dgm:prSet/>
      <dgm:spPr/>
      <dgm:t>
        <a:bodyPr/>
        <a:lstStyle/>
        <a:p>
          <a:endParaRPr lang="ru-RU"/>
        </a:p>
      </dgm:t>
    </dgm:pt>
    <dgm:pt modelId="{887E09FE-D58E-4CE3-9417-34FCBAA0B36E}" type="sibTrans" cxnId="{3566FA9F-EC05-46EA-AB69-01CD13F13C84}">
      <dgm:prSet/>
      <dgm:spPr/>
      <dgm:t>
        <a:bodyPr/>
        <a:lstStyle/>
        <a:p>
          <a:endParaRPr lang="ru-RU"/>
        </a:p>
      </dgm:t>
    </dgm:pt>
    <dgm:pt modelId="{FDB4EE4B-F261-41C2-ACE1-5B43F6583AD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Администрация </a:t>
          </a:r>
        </a:p>
        <a:p>
          <a:pPr>
            <a:lnSpc>
              <a:spcPct val="100000"/>
            </a:lnSpc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  <a:endParaRPr lang="ru-RU" sz="1300" dirty="0"/>
        </a:p>
      </dgm:t>
    </dgm:pt>
    <dgm:pt modelId="{FFFBBC99-D9F2-40CF-8D82-E6671CF4AD05}" type="parTrans" cxnId="{CA96D4D5-F921-4633-9185-E03F2DEC5426}">
      <dgm:prSet/>
      <dgm:spPr/>
      <dgm:t>
        <a:bodyPr/>
        <a:lstStyle/>
        <a:p>
          <a:endParaRPr lang="ru-RU"/>
        </a:p>
      </dgm:t>
    </dgm:pt>
    <dgm:pt modelId="{9A25326E-FBD5-47A1-BEAD-C8D6A649A8A6}" type="sibTrans" cxnId="{CA96D4D5-F921-4633-9185-E03F2DEC5426}">
      <dgm:prSet/>
      <dgm:spPr/>
      <dgm:t>
        <a:bodyPr/>
        <a:lstStyle/>
        <a:p>
          <a:endParaRPr lang="ru-RU"/>
        </a:p>
      </dgm:t>
    </dgm:pt>
    <dgm:pt modelId="{3A9ED36C-D05D-41E0-9C58-7CDA157DDEAA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 МО-сельских поселения</a:t>
          </a:r>
        </a:p>
      </dgm:t>
    </dgm:pt>
    <dgm:pt modelId="{636456EC-3C0B-4B51-9EB2-3DB1F5411EE6}" type="parTrans" cxnId="{D661CF4E-42A8-4197-8AA9-06447516664C}">
      <dgm:prSet/>
      <dgm:spPr/>
      <dgm:t>
        <a:bodyPr/>
        <a:lstStyle/>
        <a:p>
          <a:endParaRPr lang="ru-RU"/>
        </a:p>
      </dgm:t>
    </dgm:pt>
    <dgm:pt modelId="{8CAE4C14-E9C6-4E02-8A65-119E4A258722}" type="sibTrans" cxnId="{D661CF4E-42A8-4197-8AA9-06447516664C}">
      <dgm:prSet/>
      <dgm:spPr/>
      <dgm:t>
        <a:bodyPr/>
        <a:lstStyle/>
        <a:p>
          <a:endParaRPr lang="ru-RU"/>
        </a:p>
      </dgm:t>
    </dgm:pt>
    <dgm:pt modelId="{E123B607-05BB-4365-BEB5-E8B18CD094D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Контрольно счетная палата</a:t>
          </a:r>
        </a:p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</a:p>
      </dgm:t>
    </dgm:pt>
    <dgm:pt modelId="{8118C821-B199-4FC4-A0F3-0F41386E516C}" type="parTrans" cxnId="{C0990446-CA79-4EF2-A0C5-AFCF2A609CCA}">
      <dgm:prSet/>
      <dgm:spPr/>
      <dgm:t>
        <a:bodyPr/>
        <a:lstStyle/>
        <a:p>
          <a:endParaRPr lang="ru-RU"/>
        </a:p>
      </dgm:t>
    </dgm:pt>
    <dgm:pt modelId="{22F91017-7C52-4A58-9F84-D0AFE53FD68D}" type="sibTrans" cxnId="{C0990446-CA79-4EF2-A0C5-AFCF2A609CCA}">
      <dgm:prSet/>
      <dgm:spPr/>
      <dgm:t>
        <a:bodyPr/>
        <a:lstStyle/>
        <a:p>
          <a:endParaRPr lang="ru-RU"/>
        </a:p>
      </dgm:t>
    </dgm:pt>
    <dgm:pt modelId="{9847A1CC-BAE2-4466-ABA4-94CAF85B7269}" type="pres">
      <dgm:prSet presAssocID="{E90B19BC-2F54-43B1-BD04-C9CFF6B2BECC}" presName="compositeShape" presStyleCnt="0">
        <dgm:presLayoutVars>
          <dgm:dir/>
          <dgm:resizeHandles/>
        </dgm:presLayoutVars>
      </dgm:prSet>
      <dgm:spPr/>
    </dgm:pt>
    <dgm:pt modelId="{96EE62FA-3E69-46D7-A74C-2F754F59BE3E}" type="pres">
      <dgm:prSet presAssocID="{E90B19BC-2F54-43B1-BD04-C9CFF6B2BECC}" presName="pyramid" presStyleLbl="node1" presStyleIdx="0" presStyleCnt="1" custScaleX="161641" custLinFactNeighborX="415" custLinFactNeighborY="-19737"/>
      <dgm:spPr/>
    </dgm:pt>
    <dgm:pt modelId="{EA4EC387-A5F4-4588-A2C2-CFFB38D5E16A}" type="pres">
      <dgm:prSet presAssocID="{E90B19BC-2F54-43B1-BD04-C9CFF6B2BECC}" presName="theList" presStyleCnt="0"/>
      <dgm:spPr/>
    </dgm:pt>
    <dgm:pt modelId="{5A7BB5BA-BF16-4C26-9378-ABAF00489362}" type="pres">
      <dgm:prSet presAssocID="{77F222ED-5851-4DB9-9AFB-698C226C0366}" presName="aNode" presStyleLbl="fgAcc1" presStyleIdx="0" presStyleCnt="5" custScaleX="110397" custScaleY="318283" custLinFactY="394141" custLinFactNeighborX="18459" custLinFactNeighborY="400000">
        <dgm:presLayoutVars>
          <dgm:bulletEnabled val="1"/>
        </dgm:presLayoutVars>
      </dgm:prSet>
      <dgm:spPr/>
    </dgm:pt>
    <dgm:pt modelId="{E22DBD74-55E9-4399-A9EE-B5C4D5337DA3}" type="pres">
      <dgm:prSet presAssocID="{77F222ED-5851-4DB9-9AFB-698C226C0366}" presName="aSpace" presStyleCnt="0"/>
      <dgm:spPr/>
    </dgm:pt>
    <dgm:pt modelId="{D5E58709-7A17-4FDB-A2D0-0DEFBF8A58A9}" type="pres">
      <dgm:prSet presAssocID="{E123B607-05BB-4365-BEB5-E8B18CD094D0}" presName="aNode" presStyleLbl="fgAcc1" presStyleIdx="1" presStyleCnt="5" custScaleX="110139" custScaleY="407317" custLinFactY="500000" custLinFactNeighborX="18330" custLinFactNeighborY="555444">
        <dgm:presLayoutVars>
          <dgm:bulletEnabled val="1"/>
        </dgm:presLayoutVars>
      </dgm:prSet>
      <dgm:spPr/>
    </dgm:pt>
    <dgm:pt modelId="{7D16F280-17C0-49A0-85E4-68942EB355FC}" type="pres">
      <dgm:prSet presAssocID="{E123B607-05BB-4365-BEB5-E8B18CD094D0}" presName="aSpace" presStyleCnt="0"/>
      <dgm:spPr/>
    </dgm:pt>
    <dgm:pt modelId="{898BA3BA-8E10-4DA2-8BE5-434B522E4B84}" type="pres">
      <dgm:prSet presAssocID="{C3FFE892-51AB-4E81-848B-642BB224541A}" presName="aNode" presStyleLbl="fgAcc1" presStyleIdx="2" presStyleCnt="5" custScaleX="129019" custScaleY="564514" custLinFactX="-8625" custLinFactY="-342388" custLinFactNeighborX="-100000" custLinFactNeighborY="-400000">
        <dgm:presLayoutVars>
          <dgm:bulletEnabled val="1"/>
        </dgm:presLayoutVars>
      </dgm:prSet>
      <dgm:spPr/>
    </dgm:pt>
    <dgm:pt modelId="{16B1A223-6492-4193-BED7-3DFDF5596F3E}" type="pres">
      <dgm:prSet presAssocID="{C3FFE892-51AB-4E81-848B-642BB224541A}" presName="aSpace" presStyleCnt="0"/>
      <dgm:spPr/>
    </dgm:pt>
    <dgm:pt modelId="{648D5DDA-4F80-46BD-8F58-8E7EA6722C05}" type="pres">
      <dgm:prSet presAssocID="{FDB4EE4B-F261-41C2-ACE1-5B43F6583AD4}" presName="aNode" presStyleLbl="fgAcc1" presStyleIdx="3" presStyleCnt="5" custScaleX="122630" custScaleY="426105" custLinFactX="-15608" custLinFactY="19551" custLinFactNeighborX="-100000" custLinFactNeighborY="100000">
        <dgm:presLayoutVars>
          <dgm:bulletEnabled val="1"/>
        </dgm:presLayoutVars>
      </dgm:prSet>
      <dgm:spPr/>
    </dgm:pt>
    <dgm:pt modelId="{E89F9720-F34E-4252-90A7-17E3A7453B5E}" type="pres">
      <dgm:prSet presAssocID="{FDB4EE4B-F261-41C2-ACE1-5B43F6583AD4}" presName="aSpace" presStyleCnt="0"/>
      <dgm:spPr/>
    </dgm:pt>
    <dgm:pt modelId="{AC5708DA-3A0C-4E9F-B0FB-3A10972942F6}" type="pres">
      <dgm:prSet presAssocID="{3A9ED36C-D05D-41E0-9C58-7CDA157DDEAA}" presName="aNode" presStyleLbl="fgAcc1" presStyleIdx="4" presStyleCnt="5" custFlipHor="1" custScaleX="102704" custScaleY="252876" custLinFactY="62574" custLinFactNeighborX="-46778" custLinFactNeighborY="100000">
        <dgm:presLayoutVars>
          <dgm:bulletEnabled val="1"/>
        </dgm:presLayoutVars>
      </dgm:prSet>
      <dgm:spPr/>
    </dgm:pt>
    <dgm:pt modelId="{65C6838F-61E9-4E09-BAB5-E4ADB8868CC7}" type="pres">
      <dgm:prSet presAssocID="{3A9ED36C-D05D-41E0-9C58-7CDA157DDEAA}" presName="aSpace" presStyleCnt="0"/>
      <dgm:spPr/>
    </dgm:pt>
  </dgm:ptLst>
  <dgm:cxnLst>
    <dgm:cxn modelId="{04B3F624-292C-40F0-8FB4-47B0D00AD0A6}" type="presOf" srcId="{E123B607-05BB-4365-BEB5-E8B18CD094D0}" destId="{D5E58709-7A17-4FDB-A2D0-0DEFBF8A58A9}" srcOrd="0" destOrd="0" presId="urn:microsoft.com/office/officeart/2005/8/layout/pyramid2"/>
    <dgm:cxn modelId="{C0990446-CA79-4EF2-A0C5-AFCF2A609CCA}" srcId="{E90B19BC-2F54-43B1-BD04-C9CFF6B2BECC}" destId="{E123B607-05BB-4365-BEB5-E8B18CD094D0}" srcOrd="1" destOrd="0" parTransId="{8118C821-B199-4FC4-A0F3-0F41386E516C}" sibTransId="{22F91017-7C52-4A58-9F84-D0AFE53FD68D}"/>
    <dgm:cxn modelId="{D661CF4E-42A8-4197-8AA9-06447516664C}" srcId="{E90B19BC-2F54-43B1-BD04-C9CFF6B2BECC}" destId="{3A9ED36C-D05D-41E0-9C58-7CDA157DDEAA}" srcOrd="4" destOrd="0" parTransId="{636456EC-3C0B-4B51-9EB2-3DB1F5411EE6}" sibTransId="{8CAE4C14-E9C6-4E02-8A65-119E4A258722}"/>
    <dgm:cxn modelId="{720A2A86-CF9E-4A30-AA3D-2B65E63B4831}" type="presOf" srcId="{77F222ED-5851-4DB9-9AFB-698C226C0366}" destId="{5A7BB5BA-BF16-4C26-9378-ABAF00489362}" srcOrd="0" destOrd="0" presId="urn:microsoft.com/office/officeart/2005/8/layout/pyramid2"/>
    <dgm:cxn modelId="{3566FA9F-EC05-46EA-AB69-01CD13F13C84}" srcId="{E90B19BC-2F54-43B1-BD04-C9CFF6B2BECC}" destId="{C3FFE892-51AB-4E81-848B-642BB224541A}" srcOrd="2" destOrd="0" parTransId="{F266B70C-E83A-4372-8CC0-CB1E6162EC3B}" sibTransId="{887E09FE-D58E-4CE3-9417-34FCBAA0B36E}"/>
    <dgm:cxn modelId="{7ABEC8CA-A1B6-44EE-BEAD-A1594DEDE01E}" type="presOf" srcId="{3A9ED36C-D05D-41E0-9C58-7CDA157DDEAA}" destId="{AC5708DA-3A0C-4E9F-B0FB-3A10972942F6}" srcOrd="0" destOrd="0" presId="urn:microsoft.com/office/officeart/2005/8/layout/pyramid2"/>
    <dgm:cxn modelId="{CA96D4D5-F921-4633-9185-E03F2DEC5426}" srcId="{E90B19BC-2F54-43B1-BD04-C9CFF6B2BECC}" destId="{FDB4EE4B-F261-41C2-ACE1-5B43F6583AD4}" srcOrd="3" destOrd="0" parTransId="{FFFBBC99-D9F2-40CF-8D82-E6671CF4AD05}" sibTransId="{9A25326E-FBD5-47A1-BEAD-C8D6A649A8A6}"/>
    <dgm:cxn modelId="{0D6336DC-F61D-4BF5-A359-82F20E62473A}" srcId="{E90B19BC-2F54-43B1-BD04-C9CFF6B2BECC}" destId="{77F222ED-5851-4DB9-9AFB-698C226C0366}" srcOrd="0" destOrd="0" parTransId="{98CC40EA-121A-4373-98DA-59A0FA804D95}" sibTransId="{CC2793A1-98CE-4736-BACF-0EF311B125ED}"/>
    <dgm:cxn modelId="{2021EFF5-75D8-4A91-B810-9E3DB2604C2A}" type="presOf" srcId="{C3FFE892-51AB-4E81-848B-642BB224541A}" destId="{898BA3BA-8E10-4DA2-8BE5-434B522E4B84}" srcOrd="0" destOrd="0" presId="urn:microsoft.com/office/officeart/2005/8/layout/pyramid2"/>
    <dgm:cxn modelId="{1BAF35FC-DA9A-400B-854D-1374CAC20E9F}" type="presOf" srcId="{FDB4EE4B-F261-41C2-ACE1-5B43F6583AD4}" destId="{648D5DDA-4F80-46BD-8F58-8E7EA6722C05}" srcOrd="0" destOrd="0" presId="urn:microsoft.com/office/officeart/2005/8/layout/pyramid2"/>
    <dgm:cxn modelId="{FDE43CFF-10CA-4E98-B766-5C33BFE6EEFF}" type="presOf" srcId="{E90B19BC-2F54-43B1-BD04-C9CFF6B2BECC}" destId="{9847A1CC-BAE2-4466-ABA4-94CAF85B7269}" srcOrd="0" destOrd="0" presId="urn:microsoft.com/office/officeart/2005/8/layout/pyramid2"/>
    <dgm:cxn modelId="{E167B79D-5DCC-4D83-8FFE-72BEFB2EA885}" type="presParOf" srcId="{9847A1CC-BAE2-4466-ABA4-94CAF85B7269}" destId="{96EE62FA-3E69-46D7-A74C-2F754F59BE3E}" srcOrd="0" destOrd="0" presId="urn:microsoft.com/office/officeart/2005/8/layout/pyramid2"/>
    <dgm:cxn modelId="{A8C04FCE-0A6B-4E27-A239-7F3BED056562}" type="presParOf" srcId="{9847A1CC-BAE2-4466-ABA4-94CAF85B7269}" destId="{EA4EC387-A5F4-4588-A2C2-CFFB38D5E16A}" srcOrd="1" destOrd="0" presId="urn:microsoft.com/office/officeart/2005/8/layout/pyramid2"/>
    <dgm:cxn modelId="{1F98FDD3-CCF5-4B66-B606-10F26E00BA71}" type="presParOf" srcId="{EA4EC387-A5F4-4588-A2C2-CFFB38D5E16A}" destId="{5A7BB5BA-BF16-4C26-9378-ABAF00489362}" srcOrd="0" destOrd="0" presId="urn:microsoft.com/office/officeart/2005/8/layout/pyramid2"/>
    <dgm:cxn modelId="{1AF15911-C00E-4B20-8E9F-30FBB3E21D11}" type="presParOf" srcId="{EA4EC387-A5F4-4588-A2C2-CFFB38D5E16A}" destId="{E22DBD74-55E9-4399-A9EE-B5C4D5337DA3}" srcOrd="1" destOrd="0" presId="urn:microsoft.com/office/officeart/2005/8/layout/pyramid2"/>
    <dgm:cxn modelId="{7FC0A2F4-B3FF-46CB-BC70-482027C2119E}" type="presParOf" srcId="{EA4EC387-A5F4-4588-A2C2-CFFB38D5E16A}" destId="{D5E58709-7A17-4FDB-A2D0-0DEFBF8A58A9}" srcOrd="2" destOrd="0" presId="urn:microsoft.com/office/officeart/2005/8/layout/pyramid2"/>
    <dgm:cxn modelId="{556B8DFB-2B05-4B48-82D9-E1F00EDAC603}" type="presParOf" srcId="{EA4EC387-A5F4-4588-A2C2-CFFB38D5E16A}" destId="{7D16F280-17C0-49A0-85E4-68942EB355FC}" srcOrd="3" destOrd="0" presId="urn:microsoft.com/office/officeart/2005/8/layout/pyramid2"/>
    <dgm:cxn modelId="{31743A5F-2249-4DE3-93F1-492C0B6631BD}" type="presParOf" srcId="{EA4EC387-A5F4-4588-A2C2-CFFB38D5E16A}" destId="{898BA3BA-8E10-4DA2-8BE5-434B522E4B84}" srcOrd="4" destOrd="0" presId="urn:microsoft.com/office/officeart/2005/8/layout/pyramid2"/>
    <dgm:cxn modelId="{5B5D04D5-5408-40B7-B510-F2CF904BD650}" type="presParOf" srcId="{EA4EC387-A5F4-4588-A2C2-CFFB38D5E16A}" destId="{16B1A223-6492-4193-BED7-3DFDF5596F3E}" srcOrd="5" destOrd="0" presId="urn:microsoft.com/office/officeart/2005/8/layout/pyramid2"/>
    <dgm:cxn modelId="{AE08C6C2-3FCC-40B1-A964-C663E5FF8845}" type="presParOf" srcId="{EA4EC387-A5F4-4588-A2C2-CFFB38D5E16A}" destId="{648D5DDA-4F80-46BD-8F58-8E7EA6722C05}" srcOrd="6" destOrd="0" presId="urn:microsoft.com/office/officeart/2005/8/layout/pyramid2"/>
    <dgm:cxn modelId="{36245632-DD20-4D03-8AD2-97BEECA932D5}" type="presParOf" srcId="{EA4EC387-A5F4-4588-A2C2-CFFB38D5E16A}" destId="{E89F9720-F34E-4252-90A7-17E3A7453B5E}" srcOrd="7" destOrd="0" presId="urn:microsoft.com/office/officeart/2005/8/layout/pyramid2"/>
    <dgm:cxn modelId="{59AE2DB0-E555-4E6B-AAAE-FBBA14C6E04A}" type="presParOf" srcId="{EA4EC387-A5F4-4588-A2C2-CFFB38D5E16A}" destId="{AC5708DA-3A0C-4E9F-B0FB-3A10972942F6}" srcOrd="8" destOrd="0" presId="urn:microsoft.com/office/officeart/2005/8/layout/pyramid2"/>
    <dgm:cxn modelId="{5C6D6235-FBFB-420B-A16D-DB2F2DC42A80}" type="presParOf" srcId="{EA4EC387-A5F4-4588-A2C2-CFFB38D5E16A}" destId="{65C6838F-61E9-4E09-BAB5-E4ADB8868CC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62FA-3E69-46D7-A74C-2F754F59BE3E}">
      <dsp:nvSpPr>
        <dsp:cNvPr id="0" name=""/>
        <dsp:cNvSpPr/>
      </dsp:nvSpPr>
      <dsp:spPr>
        <a:xfrm>
          <a:off x="60757" y="0"/>
          <a:ext cx="4688907" cy="52863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B5BA-BF16-4C26-9378-ABAF00489362}">
      <dsp:nvSpPr>
        <dsp:cNvPr id="0" name=""/>
        <dsp:cNvSpPr/>
      </dsp:nvSpPr>
      <dsp:spPr>
        <a:xfrm>
          <a:off x="2643203" y="1453872"/>
          <a:ext cx="2081568" cy="662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Совет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депутатов МО «Бичурский район»</a:t>
          </a:r>
          <a:endParaRPr lang="ru-RU" sz="1400" kern="1200" dirty="0"/>
        </a:p>
      </dsp:txBody>
      <dsp:txXfrm>
        <a:off x="2675528" y="1486197"/>
        <a:ext cx="2016918" cy="597532"/>
      </dsp:txXfrm>
    </dsp:sp>
    <dsp:sp modelId="{D5E58709-7A17-4FDB-A2D0-0DEFBF8A58A9}">
      <dsp:nvSpPr>
        <dsp:cNvPr id="0" name=""/>
        <dsp:cNvSpPr/>
      </dsp:nvSpPr>
      <dsp:spPr>
        <a:xfrm>
          <a:off x="2643203" y="2402723"/>
          <a:ext cx="2076704" cy="8474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Контрольно счетная палата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</a:p>
      </dsp:txBody>
      <dsp:txXfrm>
        <a:off x="2684570" y="2444090"/>
        <a:ext cx="1993970" cy="764682"/>
      </dsp:txXfrm>
    </dsp:sp>
    <dsp:sp modelId="{898BA3BA-8E10-4DA2-8BE5-434B522E4B84}">
      <dsp:nvSpPr>
        <dsp:cNvPr id="0" name=""/>
        <dsp:cNvSpPr/>
      </dsp:nvSpPr>
      <dsp:spPr>
        <a:xfrm>
          <a:off x="71434" y="1275098"/>
          <a:ext cx="2432692" cy="11744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«Бичурский район»</a:t>
          </a:r>
        </a:p>
      </dsp:txBody>
      <dsp:txXfrm>
        <a:off x="128766" y="1332430"/>
        <a:ext cx="2318028" cy="1059797"/>
      </dsp:txXfrm>
    </dsp:sp>
    <dsp:sp modelId="{648D5DDA-4F80-46BD-8F58-8E7EA6722C05}">
      <dsp:nvSpPr>
        <dsp:cNvPr id="0" name=""/>
        <dsp:cNvSpPr/>
      </dsp:nvSpPr>
      <dsp:spPr>
        <a:xfrm>
          <a:off x="1" y="3358604"/>
          <a:ext cx="2312225" cy="8865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МКУ Администрация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 «Бичурский район»</a:t>
          </a:r>
          <a:endParaRPr lang="ru-RU" sz="1300" kern="1200" dirty="0"/>
        </a:p>
      </dsp:txBody>
      <dsp:txXfrm>
        <a:off x="43277" y="3401880"/>
        <a:ext cx="2225673" cy="799952"/>
      </dsp:txXfrm>
    </dsp:sp>
    <dsp:sp modelId="{AC5708DA-3A0C-4E9F-B0FB-3A10972942F6}">
      <dsp:nvSpPr>
        <dsp:cNvPr id="0" name=""/>
        <dsp:cNvSpPr/>
      </dsp:nvSpPr>
      <dsp:spPr>
        <a:xfrm flipH="1">
          <a:off x="1485667" y="4360623"/>
          <a:ext cx="1936514" cy="526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 МО-сельских поселения</a:t>
          </a:r>
        </a:p>
      </dsp:txBody>
      <dsp:txXfrm>
        <a:off x="1511349" y="4386305"/>
        <a:ext cx="1885150" cy="47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0.28739</cdr:x>
      <cdr:y>0.08237</cdr:y>
    </cdr:from>
    <cdr:to>
      <cdr:x>0.38876</cdr:x>
      <cdr:y>0.2433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308" y="494718"/>
          <a:ext cx="914375" cy="966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0.04497</cdr:x>
      <cdr:y>0.13289</cdr:y>
    </cdr:from>
    <cdr:to>
      <cdr:x>0.14634</cdr:x>
      <cdr:y>0.29382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632" y="7550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0.2597</cdr:x>
      <cdr:y>0.37521</cdr:y>
    </cdr:from>
    <cdr:to>
      <cdr:x>0.36256</cdr:x>
      <cdr:y>0.48415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13104" y="2232248"/>
          <a:ext cx="91617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70" b="1" dirty="0">
              <a:solidFill>
                <a:schemeClr val="bg1"/>
              </a:solidFill>
              <a:latin typeface="MS P????"/>
            </a:rPr>
            <a:t>1003,4</a:t>
          </a:r>
        </a:p>
        <a:p xmlns:a="http://schemas.openxmlformats.org/drawingml/2006/main">
          <a:endParaRPr lang="ru-RU" sz="2370" b="1" dirty="0">
            <a:solidFill>
              <a:schemeClr val="bg1"/>
            </a:solidFill>
            <a:latin typeface="MS P????"/>
          </a:endParaRPr>
        </a:p>
      </cdr:txBody>
    </cdr:sp>
  </cdr:relSizeAnchor>
  <cdr:relSizeAnchor xmlns:cdr="http://schemas.openxmlformats.org/drawingml/2006/chartDrawing">
    <cdr:from>
      <cdr:x>0.44073</cdr:x>
      <cdr:y>0.17437</cdr:y>
    </cdr:from>
    <cdr:to>
      <cdr:x>0.5421</cdr:x>
      <cdr:y>0.3353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75478" y="990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0.63571</cdr:x>
      <cdr:y>0.09683</cdr:y>
    </cdr:from>
    <cdr:to>
      <cdr:x>0.73151</cdr:x>
      <cdr:y>0.2753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34012" y="576064"/>
          <a:ext cx="924381" cy="1061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70" b="1" dirty="0">
              <a:solidFill>
                <a:schemeClr val="bg1"/>
              </a:solidFill>
              <a:latin typeface="MS P????"/>
            </a:rPr>
            <a:t>993,0</a:t>
          </a:r>
        </a:p>
        <a:p xmlns:a="http://schemas.openxmlformats.org/drawingml/2006/main">
          <a:endParaRPr lang="ru-RU" sz="2370" b="1" dirty="0">
            <a:solidFill>
              <a:schemeClr val="bg1"/>
            </a:solidFill>
            <a:latin typeface="MS P????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0.49275</cdr:x>
      <cdr:y>0.50425</cdr:y>
    </cdr:from>
    <cdr:to>
      <cdr:x>0.499</cdr:x>
      <cdr:y>0.555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2239" y="2843365"/>
          <a:ext cx="56852" cy="286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5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2BBAE4F1-15C4-4D38-A7AC-88C013761F4A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2" tIns="45551" rIns="91102" bIns="455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102" tIns="45551" rIns="91102" bIns="455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7" y="9377316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87947DA8-3CC4-4986-A60C-C88B7E24A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698C-F45C-418C-AB11-EC632F7A7F1F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1746" name="Rectangle 4536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739775"/>
            <a:ext cx="2790825" cy="2092325"/>
          </a:xfrm>
          <a:ln cap="flat">
            <a:headEnd type="none" w="med" len="med"/>
            <a:tailEnd type="none" w="med" len="med"/>
          </a:ln>
        </p:spPr>
      </p:sp>
      <p:sp>
        <p:nvSpPr>
          <p:cNvPr id="31747" name="Rectangle 453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698C-F45C-418C-AB11-EC632F7A7F1F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10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746" name="Rectangle 4536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739775"/>
            <a:ext cx="2790825" cy="2092325"/>
          </a:xfrm>
          <a:ln cap="flat">
            <a:headEnd type="none" w="med" len="med"/>
            <a:tailEnd type="none" w="med" len="med"/>
          </a:ln>
        </p:spPr>
      </p:sp>
      <p:sp>
        <p:nvSpPr>
          <p:cNvPr id="31747" name="Rectangle 453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 txBox="1">
            <a:spLocks noGrp="1" noChangeArrowheads="1"/>
          </p:cNvSpPr>
          <p:nvPr/>
        </p:nvSpPr>
        <p:spPr bwMode="auto">
          <a:xfrm>
            <a:off x="5528719" y="9377009"/>
            <a:ext cx="1261070" cy="4939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12" tIns="46409" rIns="92812" bIns="46409" anchor="b"/>
          <a:lstStyle/>
          <a:p>
            <a:pPr algn="r" defTabSz="945857" fontAlgn="base">
              <a:spcBef>
                <a:spcPct val="0"/>
              </a:spcBef>
              <a:spcAft>
                <a:spcPct val="0"/>
              </a:spcAft>
              <a:defRPr/>
            </a:pPr>
            <a:fld id="{D137A8CF-5A27-4779-83A1-0F18041F8D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45857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CH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7570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37125" cy="3703638"/>
          </a:xfrm>
          <a:ln cap="flat" algn="ctr">
            <a:headEnd type="none" w="med" len="med"/>
            <a:tailEnd type="none" w="med" len="med"/>
          </a:ln>
        </p:spPr>
      </p:sp>
      <p:sp>
        <p:nvSpPr>
          <p:cNvPr id="237571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 txBox="1">
            <a:spLocks noGrp="1" noChangeArrowheads="1"/>
          </p:cNvSpPr>
          <p:nvPr/>
        </p:nvSpPr>
        <p:spPr bwMode="auto">
          <a:xfrm>
            <a:off x="5528719" y="9377009"/>
            <a:ext cx="1261070" cy="4939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12" tIns="46409" rIns="92812" bIns="46409" anchor="b"/>
          <a:lstStyle/>
          <a:p>
            <a:pPr algn="r" defTabSz="945857" fontAlgn="base">
              <a:spcBef>
                <a:spcPct val="0"/>
              </a:spcBef>
              <a:spcAft>
                <a:spcPct val="0"/>
              </a:spcAft>
              <a:defRPr/>
            </a:pPr>
            <a:fld id="{D137A8CF-5A27-4779-83A1-0F18041F8D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45857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CH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7570" name="Rectangle 22323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37125" cy="3703638"/>
          </a:xfrm>
          <a:ln cap="flat" algn="ctr">
            <a:headEnd type="none" w="med" len="med"/>
            <a:tailEnd type="none" w="med" len="med"/>
          </a:ln>
        </p:spPr>
      </p:sp>
      <p:sp>
        <p:nvSpPr>
          <p:cNvPr id="237571" name="Rectangle 2232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047" indent="-2846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8535" indent="-2277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3948" indent="-2277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9362" indent="-2277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4776" indent="-227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0190" indent="-227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5603" indent="-227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1018" indent="-227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5C0E50-94D0-4BC2-833A-588A1E5B0F6A}" type="slidenum">
              <a:rPr lang="ru-RU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288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22071"/>
      </p:ext>
    </p:extLst>
  </p:cSld>
  <p:clrMapOvr>
    <a:masterClrMapping/>
  </p:clrMapOvr>
  <p:transition>
    <p:split orient="vert"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1045"/>
      </p:ext>
    </p:extLst>
  </p:cSld>
  <p:clrMapOvr>
    <a:masterClrMapping/>
  </p:clrMapOvr>
  <p:transition>
    <p:split orient="vert"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5226"/>
      </p:ext>
    </p:extLst>
  </p:cSld>
  <p:clrMapOvr>
    <a:masterClrMapping/>
  </p:clrMapOvr>
  <p:transition>
    <p:split orient="vert"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8243"/>
      </p:ext>
    </p:extLst>
  </p:cSld>
  <p:clrMapOvr>
    <a:masterClrMapping/>
  </p:clrMapOvr>
  <p:transition>
    <p:split orient="vert"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3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11559"/>
      </p:ext>
    </p:extLst>
  </p:cSld>
  <p:clrMapOvr>
    <a:masterClrMapping/>
  </p:clrMapOvr>
  <p:transition>
    <p:split orient="vert"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8300"/>
      </p:ext>
    </p:extLst>
  </p:cSld>
  <p:clrMapOvr>
    <a:masterClrMapping/>
  </p:clrMapOvr>
  <p:transition>
    <p:split orient="vert"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66954"/>
      </p:ext>
    </p:extLst>
  </p:cSld>
  <p:clrMapOvr>
    <a:masterClrMapping/>
  </p:clrMapOvr>
  <p:transition>
    <p:split orient="vert"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1093"/>
      </p:ext>
    </p:extLst>
  </p:cSld>
  <p:clrMapOvr>
    <a:masterClrMapping/>
  </p:clrMapOvr>
  <p:transition>
    <p:split orient="vert"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0752"/>
      </p:ext>
    </p:extLst>
  </p:cSld>
  <p:clrMapOvr>
    <a:masterClrMapping/>
  </p:clrMapOvr>
  <p:transition>
    <p:split orient="vert"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20630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263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8199"/>
      </p:ext>
    </p:extLst>
  </p:cSld>
  <p:clrMapOvr>
    <a:masterClrMapping/>
  </p:clrMapOvr>
  <p:transition>
    <p:split orient="vert"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8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10053"/>
      </p:ext>
    </p:extLst>
  </p:cSld>
  <p:clrMapOvr>
    <a:masterClrMapping/>
  </p:clrMapOvr>
  <p:transition>
    <p:split orient="vert"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35362"/>
      </p:ext>
    </p:extLst>
  </p:cSld>
  <p:clrMapOvr>
    <a:masterClrMapping/>
  </p:clrMapOvr>
  <p:transition>
    <p:split orient="vert"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0365"/>
      </p:ext>
    </p:extLst>
  </p:cSld>
  <p:clrMapOvr>
    <a:masterClrMapping/>
  </p:clrMapOvr>
  <p:transition>
    <p:split orient="vert"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70518"/>
      </p:ext>
    </p:extLst>
  </p:cSld>
  <p:clrMapOvr>
    <a:masterClrMapping/>
  </p:clrMapOvr>
  <p:transition>
    <p:split orient="vert" dir="in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79405"/>
      </p:ext>
    </p:extLst>
  </p:cSld>
  <p:clrMapOvr>
    <a:masterClrMapping/>
  </p:clrMapOvr>
  <p:transition>
    <p:split orient="vert"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8265"/>
      </p:ext>
    </p:extLst>
  </p:cSld>
  <p:clrMapOvr>
    <a:masterClrMapping/>
  </p:clrMapOvr>
  <p:transition>
    <p:split orient="vert"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2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1052"/>
      </p:ext>
    </p:extLst>
  </p:cSld>
  <p:clrMapOvr>
    <a:masterClrMapping/>
  </p:clrMapOvr>
  <p:transition>
    <p:split orient="vert" dir="in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5246"/>
      </p:ext>
    </p:extLst>
  </p:cSld>
  <p:clrMapOvr>
    <a:masterClrMapping/>
  </p:clrMapOvr>
  <p:transition>
    <p:split orient="vert" dir="in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2854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6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777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03637"/>
      </p:ext>
    </p:extLst>
  </p:cSld>
  <p:clrMapOvr>
    <a:masterClrMapping/>
  </p:clrMapOvr>
  <p:transition>
    <p:split orient="vert" dir="in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28258"/>
      </p:ext>
    </p:extLst>
  </p:cSld>
  <p:clrMapOvr>
    <a:masterClrMapping/>
  </p:clrMapOvr>
  <p:transition>
    <p:split orient="vert" dir="in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4914"/>
      </p:ext>
    </p:extLst>
  </p:cSld>
  <p:clrMapOvr>
    <a:masterClrMapping/>
  </p:clrMapOvr>
  <p:transition>
    <p:split orient="vert" dir="in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2842"/>
      </p:ext>
    </p:extLst>
  </p:cSld>
  <p:clrMapOvr>
    <a:masterClrMapping/>
  </p:clrMapOvr>
  <p:transition>
    <p:split orient="vert" dir="in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7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7817"/>
      </p:ext>
    </p:extLst>
  </p:cSld>
  <p:clrMapOvr>
    <a:masterClrMapping/>
  </p:clrMapOvr>
  <p:transition>
    <p:split orient="vert" dir="in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40877"/>
      </p:ext>
    </p:extLst>
  </p:cSld>
  <p:clrMapOvr>
    <a:masterClrMapping/>
  </p:clrMapOvr>
  <p:transition>
    <p:split orient="vert" dir="in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7705"/>
      </p:ext>
    </p:extLst>
  </p:cSld>
  <p:clrMapOvr>
    <a:masterClrMapping/>
  </p:clrMapOvr>
  <p:transition>
    <p:split orient="vert" dir="in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3578"/>
      </p:ext>
    </p:extLst>
  </p:cSld>
  <p:clrMapOvr>
    <a:masterClrMapping/>
  </p:clrMapOvr>
  <p:transition>
    <p:split orient="vert" dir="in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895"/>
      </p:ext>
    </p:extLst>
  </p:cSld>
  <p:clrMapOvr>
    <a:masterClrMapping/>
  </p:clrMapOvr>
  <p:transition>
    <p:split orient="vert" dir="in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35148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81797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0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4949"/>
      </p:ext>
    </p:extLst>
  </p:cSld>
  <p:clrMapOvr>
    <a:masterClrMapping/>
  </p:clrMapOvr>
  <p:transition>
    <p:split orient="vert" dir="in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2297"/>
      </p:ext>
    </p:extLst>
  </p:cSld>
  <p:clrMapOvr>
    <a:masterClrMapping/>
  </p:clrMapOvr>
  <p:transition>
    <p:split orient="vert" dir="in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9262"/>
      </p:ext>
    </p:extLst>
  </p:cSld>
  <p:clrMapOvr>
    <a:masterClrMapping/>
  </p:clrMapOvr>
  <p:transition>
    <p:split orient="vert" dir="in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564"/>
      </p:ext>
    </p:extLst>
  </p:cSld>
  <p:clrMapOvr>
    <a:masterClrMapping/>
  </p:clrMapOvr>
  <p:transition>
    <p:split orient="vert" dir="in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5898"/>
      </p:ext>
    </p:extLst>
  </p:cSld>
  <p:clrMapOvr>
    <a:masterClrMapping/>
  </p:clrMapOvr>
  <p:transition>
    <p:split orient="vert" dir="in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05029"/>
      </p:ext>
    </p:extLst>
  </p:cSld>
  <p:clrMapOvr>
    <a:masterClrMapping/>
  </p:clrMapOvr>
  <p:transition>
    <p:split orient="vert" dir="in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87950"/>
      </p:ext>
    </p:extLst>
  </p:cSld>
  <p:clrMapOvr>
    <a:masterClrMapping/>
  </p:clrMapOvr>
  <p:transition>
    <p:split orient="vert" dir="in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6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8233"/>
      </p:ext>
    </p:extLst>
  </p:cSld>
  <p:clrMapOvr>
    <a:masterClrMapping/>
  </p:clrMapOvr>
  <p:transition>
    <p:split orient="vert" dir="in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7480"/>
      </p:ext>
    </p:extLst>
  </p:cSld>
  <p:clrMapOvr>
    <a:masterClrMapping/>
  </p:clrMapOvr>
  <p:transition>
    <p:split orient="vert" dir="in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8429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8210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1032"/>
      </p:ext>
    </p:extLst>
  </p:cSld>
  <p:clrMapOvr>
    <a:masterClrMapping/>
  </p:clrMapOvr>
  <p:transition>
    <p:split orient="vert"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7839"/>
      </p:ext>
    </p:extLst>
  </p:cSld>
  <p:clrMapOvr>
    <a:masterClrMapping/>
  </p:clrMapOvr>
  <p:transition>
    <p:split orient="vert"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8103"/>
      </p:ext>
    </p:extLst>
  </p:cSld>
  <p:clrMapOvr>
    <a:masterClrMapping/>
  </p:clrMapOvr>
  <p:transition>
    <p:split orient="vert"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7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8512"/>
      </p:ext>
    </p:extLst>
  </p:cSld>
  <p:clrMapOvr>
    <a:masterClrMapping/>
  </p:clrMapOvr>
  <p:transition>
    <p:split orient="vert" dir="in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789"/>
      </p:ext>
    </p:extLst>
  </p:cSld>
  <p:clrMapOvr>
    <a:masterClrMapping/>
  </p:clrMapOvr>
  <p:transition>
    <p:split orient="vert" dir="in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22704"/>
      </p:ext>
    </p:extLst>
  </p:cSld>
  <p:clrMapOvr>
    <a:masterClrMapping/>
  </p:clrMapOvr>
  <p:transition>
    <p:split orient="vert"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2035"/>
      </p:ext>
    </p:extLst>
  </p:cSld>
  <p:clrMapOvr>
    <a:masterClrMapping/>
  </p:clrMapOvr>
  <p:transition>
    <p:split orient="vert"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6750"/>
      </p:ext>
    </p:extLst>
  </p:cSld>
  <p:clrMapOvr>
    <a:masterClrMapping/>
  </p:clrMapOvr>
  <p:transition>
    <p:split orient="vert" dir="in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21481"/>
      </p:ext>
    </p:extLst>
  </p:cSld>
  <p:clrMapOvr>
    <a:masterClrMapping/>
  </p:clrMapOvr>
  <p:transition>
    <p:split orient="vert" dir="in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41010"/>
      </p:ext>
    </p:extLst>
  </p:cSld>
  <p:clrMapOvr>
    <a:masterClrMapping/>
  </p:clrMapOvr>
  <p:transition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76719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92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9666"/>
      </p:ext>
    </p:extLst>
  </p:cSld>
  <p:clrMapOvr>
    <a:masterClrMapping/>
  </p:clrMapOvr>
  <p:transition>
    <p:split orient="vert" dir="in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3571"/>
      </p:ext>
    </p:extLst>
  </p:cSld>
  <p:clrMapOvr>
    <a:masterClrMapping/>
  </p:clrMapOvr>
  <p:transition>
    <p:split orient="vert" dir="in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98906"/>
      </p:ext>
    </p:extLst>
  </p:cSld>
  <p:clrMapOvr>
    <a:masterClrMapping/>
  </p:clrMapOvr>
  <p:transition>
    <p:split orient="vert" dir="in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55576"/>
      </p:ext>
    </p:extLst>
  </p:cSld>
  <p:clrMapOvr>
    <a:masterClrMapping/>
  </p:clrMapOvr>
  <p:transition>
    <p:split orient="vert" dir="in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6555"/>
      </p:ext>
    </p:extLst>
  </p:cSld>
  <p:clrMapOvr>
    <a:masterClrMapping/>
  </p:clrMapOvr>
  <p:transition>
    <p:split orient="vert"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00336"/>
      </p:ext>
    </p:extLst>
  </p:cSld>
  <p:clrMapOvr>
    <a:masterClrMapping/>
  </p:clrMapOvr>
  <p:transition>
    <p:split orient="vert" dir="in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7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38671"/>
      </p:ext>
    </p:extLst>
  </p:cSld>
  <p:clrMapOvr>
    <a:masterClrMapping/>
  </p:clrMapOvr>
  <p:transition>
    <p:split orient="vert"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4979"/>
      </p:ext>
    </p:extLst>
  </p:cSld>
  <p:clrMapOvr>
    <a:masterClrMapping/>
  </p:clrMapOvr>
  <p:transition>
    <p:split orient="vert"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7287"/>
      </p:ext>
    </p:extLst>
  </p:cSld>
  <p:clrMapOvr>
    <a:masterClrMapping/>
  </p:clrMapOvr>
  <p:transition>
    <p:split orient="vert"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1856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6349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24712"/>
      </p:ext>
    </p:extLst>
  </p:cSld>
  <p:clrMapOvr>
    <a:masterClrMapping/>
  </p:clrMapOvr>
  <p:transition>
    <p:split orient="vert"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6292"/>
      </p:ext>
    </p:extLst>
  </p:cSld>
  <p:clrMapOvr>
    <a:masterClrMapping/>
  </p:clrMapOvr>
  <p:transition>
    <p:split orient="vert"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4051"/>
      </p:ext>
    </p:extLst>
  </p:cSld>
  <p:clrMapOvr>
    <a:masterClrMapping/>
  </p:clrMapOvr>
  <p:transition>
    <p:split orient="vert"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3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4799"/>
      </p:ext>
    </p:extLst>
  </p:cSld>
  <p:clrMapOvr>
    <a:masterClrMapping/>
  </p:clrMapOvr>
  <p:transition>
    <p:split orient="vert"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39718"/>
      </p:ext>
    </p:extLst>
  </p:cSld>
  <p:clrMapOvr>
    <a:masterClrMapping/>
  </p:clrMapOvr>
  <p:transition>
    <p:split orient="vert"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95335"/>
      </p:ext>
    </p:extLst>
  </p:cSld>
  <p:clrMapOvr>
    <a:masterClrMapping/>
  </p:clrMapOvr>
  <p:transition>
    <p:split orient="vert"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7329"/>
      </p:ext>
    </p:extLst>
  </p:cSld>
  <p:clrMapOvr>
    <a:masterClrMapping/>
  </p:clrMapOvr>
  <p:transition>
    <p:split orient="vert" dir="in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22661"/>
      </p:ext>
    </p:extLst>
  </p:cSld>
  <p:clrMapOvr>
    <a:masterClrMapping/>
  </p:clrMapOvr>
  <p:transition>
    <p:split orient="vert" dir="in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1596"/>
      </p:ext>
    </p:extLst>
  </p:cSld>
  <p:clrMapOvr>
    <a:masterClrMapping/>
  </p:clrMapOvr>
  <p:transition>
    <p:split orient="vert" dir="in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577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8193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8470"/>
      </p:ext>
    </p:extLst>
  </p:cSld>
  <p:clrMapOvr>
    <a:masterClrMapping/>
  </p:clrMapOvr>
  <p:transition>
    <p:split orient="vert" dir="in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01706"/>
      </p:ext>
    </p:extLst>
  </p:cSld>
  <p:clrMapOvr>
    <a:masterClrMapping/>
  </p:clrMapOvr>
  <p:transition>
    <p:split orient="vert" dir="in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4683"/>
      </p:ext>
    </p:extLst>
  </p:cSld>
  <p:clrMapOvr>
    <a:masterClrMapping/>
  </p:clrMapOvr>
  <p:transition>
    <p:split orient="vert" dir="in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30977"/>
      </p:ext>
    </p:extLst>
  </p:cSld>
  <p:clrMapOvr>
    <a:masterClrMapping/>
  </p:clrMapOvr>
  <p:transition>
    <p:split orient="vert" dir="in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6983"/>
      </p:ext>
    </p:extLst>
  </p:cSld>
  <p:clrMapOvr>
    <a:masterClrMapping/>
  </p:clrMapOvr>
  <p:transition>
    <p:split orient="vert" dir="in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2271"/>
      </p:ext>
    </p:extLst>
  </p:cSld>
  <p:clrMapOvr>
    <a:masterClrMapping/>
  </p:clrMapOvr>
  <p:transition>
    <p:split orient="vert" dir="in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5536"/>
      </p:ext>
    </p:extLst>
  </p:cSld>
  <p:clrMapOvr>
    <a:masterClrMapping/>
  </p:clrMapOvr>
  <p:transition>
    <p:split orient="vert" dir="in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9459"/>
      </p:ext>
    </p:extLst>
  </p:cSld>
  <p:clrMapOvr>
    <a:masterClrMapping/>
  </p:clrMapOvr>
  <p:transition>
    <p:split orient="vert" dir="in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54010"/>
      </p:ext>
    </p:extLst>
  </p:cSld>
  <p:clrMapOvr>
    <a:masterClrMapping/>
  </p:clrMapOvr>
  <p:transition>
    <p:split orient="vert" dir="in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61269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57318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37772"/>
      </p:ext>
    </p:extLst>
  </p:cSld>
  <p:clrMapOvr>
    <a:masterClrMapping/>
  </p:clrMapOvr>
  <p:transition>
    <p:split orient="vert" dir="in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0959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5990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3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3580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022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5260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12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7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71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20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49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1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5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0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3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0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076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4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6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1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10134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8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3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7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9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1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402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588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91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1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158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1" y="4767067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58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70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2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1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8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60189"/>
      </p:ext>
    </p:extLst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8407"/>
      </p:ext>
    </p:extLst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1861"/>
      </p:ext>
    </p:extLst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9294"/>
      </p:ext>
    </p:extLst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4845"/>
      </p:ext>
    </p:extLst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2617"/>
      </p:ext>
    </p:extLst>
  </p:cSld>
  <p:clrMapOvr>
    <a:masterClrMapping/>
  </p:clrMapOvr>
  <p:transition>
    <p:split orient="vert"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7902"/>
      </p:ext>
    </p:extLst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3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928"/>
      </p:ext>
    </p:extLst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9805"/>
      </p:ext>
    </p:extLst>
  </p:cSld>
  <p:clrMapOvr>
    <a:masterClrMapping/>
  </p:clrMapOvr>
  <p:transition>
    <p:split orient="vert"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48729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1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2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81883"/>
      </p:ext>
    </p:extLst>
  </p:cSld>
  <p:clrMapOvr>
    <a:masterClrMapping/>
  </p:clrMapOvr>
  <p:transition>
    <p:split orient="vert"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19940"/>
      </p:ext>
    </p:extLst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6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4801"/>
      </p:ext>
    </p:extLst>
  </p:cSld>
  <p:clrMapOvr>
    <a:masterClrMapping/>
  </p:clrMapOvr>
  <p:transition>
    <p:split orient="vert"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4344"/>
      </p:ext>
    </p:extLst>
  </p:cSld>
  <p:clrMapOvr>
    <a:masterClrMapping/>
  </p:clrMapOvr>
  <p:transition>
    <p:split orient="vert"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2817"/>
      </p:ext>
    </p:extLst>
  </p:cSld>
  <p:clrMapOvr>
    <a:masterClrMapping/>
  </p:clrMapOvr>
  <p:transition>
    <p:split orient="vert"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0907"/>
      </p:ext>
    </p:extLst>
  </p:cSld>
  <p:clrMapOvr>
    <a:masterClrMapping/>
  </p:clrMapOvr>
  <p:transition>
    <p:split orient="vert"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02379"/>
      </p:ext>
    </p:extLst>
  </p:cSld>
  <p:clrMapOvr>
    <a:masterClrMapping/>
  </p:clrMapOvr>
  <p:transition>
    <p:split orient="vert"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759"/>
      </p:ext>
    </p:extLst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4463"/>
      </p:ext>
    </p:extLst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2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0541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1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4105"/>
      </p:ext>
    </p:extLst>
  </p:cSld>
  <p:clrMapOvr>
    <a:masterClrMapping/>
  </p:clrMapOvr>
  <p:transition>
    <p:split orient="vert"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44609"/>
      </p:ext>
    </p:extLst>
  </p:cSld>
  <p:clrMapOvr>
    <a:masterClrMapping/>
  </p:clrMapOvr>
  <p:transition>
    <p:split orient="vert"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4896"/>
      </p:ext>
    </p:extLst>
  </p:cSld>
  <p:clrMapOvr>
    <a:masterClrMapping/>
  </p:clrMapOvr>
  <p:transition>
    <p:split orient="vert"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572"/>
      </p:ext>
    </p:extLst>
  </p:cSld>
  <p:clrMapOvr>
    <a:masterClrMapping/>
  </p:clrMapOvr>
  <p:transition>
    <p:split orient="vert"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2540"/>
      </p:ext>
    </p:extLst>
  </p:cSld>
  <p:clrMapOvr>
    <a:masterClrMapping/>
  </p:clrMapOvr>
  <p:transition>
    <p:split orient="vert"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5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99019"/>
      </p:ext>
    </p:extLst>
  </p:cSld>
  <p:clrMapOvr>
    <a:masterClrMapping/>
  </p:clrMapOvr>
  <p:transition>
    <p:split orient="vert"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00241"/>
      </p:ext>
    </p:extLst>
  </p:cSld>
  <p:clrMapOvr>
    <a:masterClrMapping/>
  </p:clrMapOvr>
  <p:transition>
    <p:split orient="vert"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8375"/>
      </p:ext>
    </p:extLst>
  </p:cSld>
  <p:clrMapOvr>
    <a:masterClrMapping/>
  </p:clrMapOvr>
  <p:transition>
    <p:split orient="vert"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687"/>
      </p:ext>
    </p:extLst>
  </p:cSld>
  <p:clrMapOvr>
    <a:masterClrMapping/>
  </p:clrMapOvr>
  <p:transition>
    <p:split orient="vert"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7437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55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724"/>
      </p:ext>
    </p:extLst>
  </p:cSld>
  <p:clrMapOvr>
    <a:masterClrMapping/>
  </p:clrMapOvr>
  <p:transition>
    <p:split orient="vert"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6583"/>
      </p:ext>
    </p:extLst>
  </p:cSld>
  <p:clrMapOvr>
    <a:masterClrMapping/>
  </p:clrMapOvr>
  <p:transition>
    <p:split orient="vert"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1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1180"/>
      </p:ext>
    </p:extLst>
  </p:cSld>
  <p:clrMapOvr>
    <a:masterClrMapping/>
  </p:clrMapOvr>
  <p:transition>
    <p:split orient="vert"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57047"/>
      </p:ext>
    </p:extLst>
  </p:cSld>
  <p:clrMapOvr>
    <a:masterClrMapping/>
  </p:clrMapOvr>
  <p:transition>
    <p:split orient="vert"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78784"/>
      </p:ext>
    </p:extLst>
  </p:cSld>
  <p:clrMapOvr>
    <a:masterClrMapping/>
  </p:clrMapOvr>
  <p:transition>
    <p:split orient="vert"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8589"/>
      </p:ext>
    </p:extLst>
  </p:cSld>
  <p:clrMapOvr>
    <a:masterClrMapping/>
  </p:clrMapOvr>
  <p:transition>
    <p:split orient="vert"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86022"/>
      </p:ext>
    </p:extLst>
  </p:cSld>
  <p:clrMapOvr>
    <a:masterClrMapping/>
  </p:clrMapOvr>
  <p:transition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5843"/>
      </p:ext>
    </p:extLst>
  </p:cSld>
  <p:clrMapOvr>
    <a:masterClrMapping/>
  </p:clrMapOvr>
  <p:transition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5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9250"/>
      </p:ext>
    </p:extLst>
  </p:cSld>
  <p:clrMapOvr>
    <a:masterClrMapping/>
  </p:clrMapOvr>
  <p:transition>
    <p:split orient="vert"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7136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8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840"/>
      </p:ext>
    </p:extLst>
  </p:cSld>
  <p:clrMapOvr>
    <a:masterClrMapping/>
  </p:clrMapOvr>
  <p:transition>
    <p:split orient="vert"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551"/>
      </p:ext>
    </p:extLst>
  </p:cSld>
  <p:clrMapOvr>
    <a:masterClrMapping/>
  </p:clrMapOvr>
  <p:transition>
    <p:split orient="vert"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0038"/>
      </p:ext>
    </p:extLst>
  </p:cSld>
  <p:clrMapOvr>
    <a:masterClrMapping/>
  </p:clrMapOvr>
  <p:transition>
    <p:split orient="vert"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21086"/>
      </p:ext>
    </p:extLst>
  </p:cSld>
  <p:clrMapOvr>
    <a:masterClrMapping/>
  </p:clrMapOvr>
  <p:transition>
    <p:split orient="vert"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7320"/>
      </p:ext>
    </p:extLst>
  </p:cSld>
  <p:clrMapOvr>
    <a:masterClrMapping/>
  </p:clrMapOvr>
  <p:transition>
    <p:split orient="vert"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10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28975"/>
      </p:ext>
    </p:extLst>
  </p:cSld>
  <p:clrMapOvr>
    <a:masterClrMapping/>
  </p:clrMapOvr>
  <p:transition>
    <p:split orient="vert"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6826"/>
      </p:ext>
    </p:extLst>
  </p:cSld>
  <p:clrMapOvr>
    <a:masterClrMapping/>
  </p:clrMapOvr>
  <p:transition>
    <p:split orient="vert"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7416-9A76-46CF-8967-A77FABE022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5390"/>
      </p:ext>
    </p:extLst>
  </p:cSld>
  <p:clrMapOvr>
    <a:masterClrMapping/>
  </p:clrMapOvr>
  <p:transition>
    <p:split orient="vert"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802A-46CD-44A1-A987-39B9442366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8568"/>
      </p:ext>
    </p:extLst>
  </p:cSld>
  <p:clrMapOvr>
    <a:masterClrMapping/>
  </p:clrMapOvr>
  <p:transition>
    <p:split orient="vert"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F137-711E-4AD8-946D-9512933B6D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007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17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3A37-4551-4275-BBB4-624227E3DCB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65232"/>
      </p:ext>
    </p:extLst>
  </p:cSld>
  <p:clrMapOvr>
    <a:masterClrMapping/>
  </p:clrMapOvr>
  <p:transition>
    <p:split orient="vert"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84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04-2AF8-4C39-A9C1-174786D7E0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8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3042"/>
      </p:ext>
    </p:extLst>
  </p:cSld>
  <p:clrMapOvr>
    <a:masterClrMapping/>
  </p:clrMapOvr>
  <p:transition>
    <p:split orient="vert"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4482-C23F-4E82-87A2-77E8CCCF9A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8140"/>
      </p:ext>
    </p:extLst>
  </p:cSld>
  <p:clrMapOvr>
    <a:masterClrMapping/>
  </p:clrMapOvr>
  <p:transition>
    <p:split orient="vert"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CB17-4E99-4754-8ED7-5647042295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5362"/>
      </p:ext>
    </p:extLst>
  </p:cSld>
  <p:clrMapOvr>
    <a:masterClrMapping/>
  </p:clrMapOvr>
  <p:transition>
    <p:split orient="vert"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8E8C-E174-4577-AB70-DB5ACDD0F13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3190"/>
      </p:ext>
    </p:extLst>
  </p:cSld>
  <p:clrMapOvr>
    <a:masterClrMapping/>
  </p:clrMapOvr>
  <p:transition>
    <p:split orient="vert"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6A5E2-59EF-45A4-B1C8-B45DB341A1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52"/>
      </p:ext>
    </p:extLst>
  </p:cSld>
  <p:clrMapOvr>
    <a:masterClrMapping/>
  </p:clrMapOvr>
  <p:transition>
    <p:split orient="vert"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CBF-7549-4524-9D1D-57310F3E42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49056"/>
      </p:ext>
    </p:extLst>
  </p:cSld>
  <p:clrMapOvr>
    <a:masterClrMapping/>
  </p:clrMapOvr>
  <p:transition>
    <p:split orient="vert"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2EE9-3B37-4829-B64E-0C5621F72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13192"/>
      </p:ext>
    </p:extLst>
  </p:cSld>
  <p:clrMapOvr>
    <a:masterClrMapping/>
  </p:clrMapOvr>
  <p:transition>
    <p:split orient="vert" dir="in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1009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565-B83E-463A-8222-40D356D794F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83916"/>
      </p:ext>
    </p:extLst>
  </p:cSld>
  <p:clrMapOvr>
    <a:masterClrMapping/>
  </p:clrMapOvr>
  <p:transition>
    <p:split orient="vert" dir="in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DDA-2DC1-4A90-9A2A-FF3239CDF86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2585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12FB-42D7-4648-99B6-9FB067AF79C6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D280-9A89-4013-8FD4-6DAF2583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0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7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7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7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6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6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6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5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32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32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3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15" y="617223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3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5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667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0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15" y="617253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3/21/2025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535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810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3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3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3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2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2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2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1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1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1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50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50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50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9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9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9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7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48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3" y="617248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48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7347C-0B6A-4F01-AA16-7BDC42C834C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48200" y="1714490"/>
            <a:ext cx="44958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Cambria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Площадь – 6201 км</a:t>
            </a:r>
            <a:r>
              <a:rPr lang="ru-RU" sz="1500" baseline="30000" dirty="0"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Численность населения – 22,0 тыс. чел.;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Количество МО СП  - 17;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36 населенных пунктов;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Индекс промышленного производства -108,6%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Численность работников  организаций – 8175чел.;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Уровень регистрируемой безработицы- 0,2%;</a:t>
            </a:r>
          </a:p>
          <a:p>
            <a:pP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Количество юридических лиц -67;</a:t>
            </a:r>
          </a:p>
          <a:p>
            <a:pP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Количество субъектов малого предпринимательства - 284чел.</a:t>
            </a:r>
          </a:p>
          <a:p>
            <a:pP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Количество самозанятых-464чел;</a:t>
            </a:r>
          </a:p>
          <a:p>
            <a:pP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Протяженность автомобильных дорог  местного значения  –562,8 км;</a:t>
            </a:r>
          </a:p>
          <a:p>
            <a:pP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Объем инвестиций – 2658,4млн.руб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Характеристика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 «Бичурский район»</a:t>
            </a:r>
          </a:p>
        </p:txBody>
      </p:sp>
      <p:sp>
        <p:nvSpPr>
          <p:cNvPr id="22530" name="AutoShape 2" descr="Картинки по запросу фото карта бичур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фото карта бичур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Users\СлавияТех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1008"/>
            <a:ext cx="3929090" cy="2880320"/>
          </a:xfrm>
          <a:prstGeom prst="rect">
            <a:avLst/>
          </a:prstGeom>
          <a:noFill/>
        </p:spPr>
      </p:pic>
      <p:pic>
        <p:nvPicPr>
          <p:cNvPr id="22534" name="Picture 6" descr="C:\Users\СлавияТех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429024" cy="1857388"/>
          </a:xfrm>
          <a:prstGeom prst="rect">
            <a:avLst/>
          </a:prstGeom>
          <a:noFill/>
        </p:spPr>
      </p:pic>
      <p:pic>
        <p:nvPicPr>
          <p:cNvPr id="9" name="Рисунок 8" descr="Описание: Герб Бичуры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214290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7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76593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5ECCF3"/>
                </a:solidFill>
                <a:latin typeface="Segoe"/>
              </a:rPr>
              <a:t>Исполнение бюджета муниципального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5ECCF3"/>
                </a:solidFill>
                <a:latin typeface="Segoe"/>
              </a:rPr>
              <a:t>«Бичурский  район» за 2024 год</a:t>
            </a:r>
            <a:endParaRPr lang="en-US" sz="2800" b="1" dirty="0">
              <a:solidFill>
                <a:srgbClr val="5ECCF3"/>
              </a:solidFill>
              <a:latin typeface="Segoe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Администрация муниципального образования «</a:t>
            </a:r>
            <a:r>
              <a:rPr lang="ru-RU" sz="2000" b="1" dirty="0" err="1">
                <a:solidFill>
                  <a:prstClr val="white"/>
                </a:solidFill>
                <a:latin typeface="Arial" pitchFamily="34" charset="0"/>
              </a:rPr>
              <a:t>Бичурский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 район»</a:t>
            </a:r>
            <a:endParaRPr lang="ru-RU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0723" name="Picture 12" descr="Герб Бичуры 1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4706" t="20589" r="14706" b="23531"/>
          <a:stretch>
            <a:fillRect/>
          </a:stretch>
        </p:blipFill>
        <p:spPr bwMode="auto">
          <a:xfrm>
            <a:off x="3848100" y="698500"/>
            <a:ext cx="1347788" cy="1447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988" name="Group 9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2246118"/>
              </p:ext>
            </p:extLst>
          </p:nvPr>
        </p:nvGraphicFramePr>
        <p:xfrm>
          <a:off x="52114" y="2"/>
          <a:ext cx="9039774" cy="4455410"/>
        </p:xfrm>
        <a:graphic>
          <a:graphicData uri="http://schemas.openxmlformats.org/drawingml/2006/table">
            <a:tbl>
              <a:tblPr/>
              <a:tblGrid>
                <a:gridCol w="91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072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бюджет</a:t>
                      </a:r>
                    </a:p>
                  </a:txBody>
                  <a:tcPr marL="84406" marR="84406" marT="45713" marB="45713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27.03.23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9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24.05.24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5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27.09.24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16.12.24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26.12.24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988" name="Group 9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3686968"/>
              </p:ext>
            </p:extLst>
          </p:nvPr>
        </p:nvGraphicFramePr>
        <p:xfrm>
          <a:off x="0" y="0"/>
          <a:ext cx="9144000" cy="6492619"/>
        </p:xfrm>
        <a:graphic>
          <a:graphicData uri="http://schemas.openxmlformats.org/drawingml/2006/table">
            <a:tbl>
              <a:tblPr/>
              <a:tblGrid>
                <a:gridCol w="2543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7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Показатели исполнения          консолидированного бюджета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marT="45713" marB="45713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2024г.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2024г.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1331,3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1323,2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6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 МО «Бичурский» район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1239,1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1235,4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99,7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2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Бюджеты МО-СП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92,2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87,8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95,2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1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-43,4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</a:p>
                  </a:txBody>
                  <a:tcPr marL="84406" marR="84406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68957"/>
              </p:ext>
            </p:extLst>
          </p:nvPr>
        </p:nvGraphicFramePr>
        <p:xfrm>
          <a:off x="118582" y="908720"/>
          <a:ext cx="890683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-21773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Динамика исполнения консолидированного бюджета по доходам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(млн. руб.)</a:t>
            </a:r>
          </a:p>
        </p:txBody>
      </p:sp>
      <p:sp>
        <p:nvSpPr>
          <p:cNvPr id="236552" name="Rectangle 10"/>
          <p:cNvSpPr>
            <a:spLocks noChangeArrowheads="1"/>
          </p:cNvSpPr>
          <p:nvPr/>
        </p:nvSpPr>
        <p:spPr bwMode="auto">
          <a:xfrm>
            <a:off x="667663" y="2368550"/>
            <a:ext cx="97064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4" name="Rectangle 12"/>
          <p:cNvSpPr>
            <a:spLocks noChangeArrowheads="1"/>
          </p:cNvSpPr>
          <p:nvPr/>
        </p:nvSpPr>
        <p:spPr bwMode="auto">
          <a:xfrm>
            <a:off x="667678" y="4848087"/>
            <a:ext cx="869043" cy="3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5" name="Rectangle 13"/>
          <p:cNvSpPr>
            <a:spLocks noChangeArrowheads="1"/>
          </p:cNvSpPr>
          <p:nvPr/>
        </p:nvSpPr>
        <p:spPr bwMode="auto">
          <a:xfrm>
            <a:off x="4078514" y="4659086"/>
            <a:ext cx="943428" cy="5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7" name="Rectangle 15"/>
          <p:cNvSpPr>
            <a:spLocks noChangeArrowheads="1"/>
          </p:cNvSpPr>
          <p:nvPr/>
        </p:nvSpPr>
        <p:spPr bwMode="auto">
          <a:xfrm>
            <a:off x="5303158" y="908720"/>
            <a:ext cx="99703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0727" y="1936502"/>
            <a:ext cx="1262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64445"/>
              </p:ext>
            </p:extLst>
          </p:nvPr>
        </p:nvGraphicFramePr>
        <p:xfrm>
          <a:off x="46898" y="1031528"/>
          <a:ext cx="8326315" cy="56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Динамика исполнения бюджета по доходам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сельских поселений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(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</a:rPr>
              <a:t>млн.руб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236552" name="Rectangle 10"/>
          <p:cNvSpPr>
            <a:spLocks noChangeArrowheads="1"/>
          </p:cNvSpPr>
          <p:nvPr/>
        </p:nvSpPr>
        <p:spPr bwMode="auto">
          <a:xfrm>
            <a:off x="2108872" y="2368550"/>
            <a:ext cx="997033" cy="8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85,3</a:t>
            </a:r>
          </a:p>
        </p:txBody>
      </p:sp>
      <p:sp>
        <p:nvSpPr>
          <p:cNvPr id="236554" name="Rectangle 12"/>
          <p:cNvSpPr>
            <a:spLocks noChangeArrowheads="1"/>
          </p:cNvSpPr>
          <p:nvPr/>
        </p:nvSpPr>
        <p:spPr bwMode="auto">
          <a:xfrm>
            <a:off x="2108718" y="4725451"/>
            <a:ext cx="997034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32,8</a:t>
            </a:r>
          </a:p>
        </p:txBody>
      </p:sp>
      <p:sp>
        <p:nvSpPr>
          <p:cNvPr id="236555" name="Rectangle 13"/>
          <p:cNvSpPr>
            <a:spLocks noChangeArrowheads="1"/>
          </p:cNvSpPr>
          <p:nvPr/>
        </p:nvSpPr>
        <p:spPr bwMode="auto">
          <a:xfrm>
            <a:off x="5312771" y="4725451"/>
            <a:ext cx="1006646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35,6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6557" name="Rectangle 15"/>
          <p:cNvSpPr>
            <a:spLocks noChangeArrowheads="1"/>
          </p:cNvSpPr>
          <p:nvPr/>
        </p:nvSpPr>
        <p:spPr bwMode="auto">
          <a:xfrm>
            <a:off x="5322381" y="908722"/>
            <a:ext cx="997034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Arial" pitchFamily="34" charset="0"/>
              </a:rPr>
              <a:t>87,8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2383" y="2485509"/>
            <a:ext cx="911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85,5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108718" y="908723"/>
            <a:ext cx="99703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Arial" pitchFamily="34" charset="0"/>
              </a:rPr>
              <a:t>118,1</a:t>
            </a:r>
          </a:p>
        </p:txBody>
      </p:sp>
    </p:spTree>
    <p:extLst>
      <p:ext uri="{BB962C8B-B14F-4D97-AF65-F5344CB8AC3E}">
        <p14:creationId xmlns:p14="http://schemas.microsoft.com/office/powerpoint/2010/main" val="19405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74" name="Group 1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14834162"/>
              </p:ext>
            </p:extLst>
          </p:nvPr>
        </p:nvGraphicFramePr>
        <p:xfrm>
          <a:off x="107504" y="116632"/>
          <a:ext cx="8965504" cy="6323199"/>
        </p:xfrm>
        <a:graphic>
          <a:graphicData uri="http://schemas.openxmlformats.org/drawingml/2006/table">
            <a:tbl>
              <a:tblPr/>
              <a:tblGrid>
                <a:gridCol w="288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Показатели исполнения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бюджета МО "Бичурский район за 2024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marT="45719" marB="45719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но 2024г.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 2024г.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1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1197,8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1194,3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100,9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196,7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193,5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109,0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31,2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110,6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08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1211,9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1207,1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46" y="734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08292"/>
              </p:ext>
            </p:extLst>
          </p:nvPr>
        </p:nvGraphicFramePr>
        <p:xfrm>
          <a:off x="9" y="1052736"/>
          <a:ext cx="8666285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46" y="73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0932" y="274638"/>
            <a:ext cx="823587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Структура безвозмездных поступлений (</a:t>
            </a:r>
            <a:r>
              <a:rPr lang="ru-RU" sz="3200" dirty="0" err="1"/>
              <a:t>млн.рублей</a:t>
            </a:r>
            <a:r>
              <a:rPr lang="ru-RU" sz="3200" dirty="0"/>
              <a:t>)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7570647"/>
              </p:ext>
            </p:extLst>
          </p:nvPr>
        </p:nvGraphicFramePr>
        <p:xfrm>
          <a:off x="76625" y="919163"/>
          <a:ext cx="875475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6409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342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0976458"/>
              </p:ext>
            </p:extLst>
          </p:nvPr>
        </p:nvGraphicFramePr>
        <p:xfrm>
          <a:off x="251520" y="0"/>
          <a:ext cx="8712968" cy="6449292"/>
        </p:xfrm>
        <a:graphic>
          <a:graphicData uri="http://schemas.openxmlformats.org/drawingml/2006/table">
            <a:tbl>
              <a:tblPr/>
              <a:tblGrid>
                <a:gridCol w="290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264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ИСПОЛНЕНИЕ РАСХОДОВ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млн.руб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.)</a:t>
                      </a:r>
                    </a:p>
                  </a:txBody>
                  <a:tcPr marL="84406" marR="84406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но 2024г.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-но   2024г.</a:t>
                      </a: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испол-ния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9" marB="4571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30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 МО «Бичурский» район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1243,4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1192,8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95,9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0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Бюджеты МО-СП</a:t>
                      </a:r>
                    </a:p>
                  </a:txBody>
                  <a:tcPr marL="84406" marR="84406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96,3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87,0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90,3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 бюджет</a:t>
                      </a:r>
                    </a:p>
                  </a:txBody>
                  <a:tcPr marL="84406" marR="84406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1339,7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1279,8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95,5</a:t>
                      </a: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Динамика расходов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90511058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9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Динамика расходов по разделам        </a:t>
            </a:r>
          </a:p>
        </p:txBody>
      </p:sp>
      <p:graphicFrame>
        <p:nvGraphicFramePr>
          <p:cNvPr id="7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6717087"/>
              </p:ext>
            </p:extLst>
          </p:nvPr>
        </p:nvGraphicFramePr>
        <p:xfrm>
          <a:off x="4632" y="1772816"/>
          <a:ext cx="902541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5943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379609"/>
              </p:ext>
            </p:extLst>
          </p:nvPr>
        </p:nvGraphicFramePr>
        <p:xfrm>
          <a:off x="2143108" y="1500174"/>
          <a:ext cx="4733148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5344181"/>
            <a:ext cx="287789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6" y="5429264"/>
            <a:ext cx="277297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Картинка 17 из 64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093" y="4034717"/>
            <a:ext cx="22652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357426" y="285728"/>
            <a:ext cx="6286544" cy="114300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экономики</a:t>
            </a:r>
          </a:p>
        </p:txBody>
      </p:sp>
      <p:pic>
        <p:nvPicPr>
          <p:cNvPr id="20" name="Picture 12" descr="P1000559"/>
          <p:cNvPicPr>
            <a:picLocks noChangeAspect="1" noChangeArrowheads="1"/>
          </p:cNvPicPr>
          <p:nvPr/>
        </p:nvPicPr>
        <p:blipFill>
          <a:blip r:embed="rId6">
            <a:lum bright="18000" contrast="18000"/>
          </a:blip>
          <a:srcRect/>
          <a:stretch>
            <a:fillRect/>
          </a:stretch>
        </p:blipFill>
        <p:spPr bwMode="auto">
          <a:xfrm>
            <a:off x="2" y="4071942"/>
            <a:ext cx="26997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IMG_47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4090" y="1500174"/>
            <a:ext cx="2214578" cy="1428760"/>
          </a:xfrm>
          <a:prstGeom prst="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</p:spPr>
      </p:pic>
      <p:pic>
        <p:nvPicPr>
          <p:cNvPr id="22" name="Picture 6" descr="подборка 2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304" y="2928934"/>
            <a:ext cx="1870364" cy="114300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" name="Рисунок 22" descr="Описание: Герб Бичуры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8" y="214290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SC05869"/>
          <p:cNvPicPr>
            <a:picLocks noChangeAspect="1" noChangeArrowheads="1"/>
          </p:cNvPicPr>
          <p:nvPr/>
        </p:nvPicPr>
        <p:blipFill>
          <a:blip r:embed="rId10" cstate="print"/>
          <a:srcRect l="22984" t="18311" r="23384" b="16295"/>
          <a:stretch>
            <a:fillRect/>
          </a:stretch>
        </p:blipFill>
        <p:spPr bwMode="auto">
          <a:xfrm>
            <a:off x="1" y="1357298"/>
            <a:ext cx="15334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6" y="2928934"/>
            <a:ext cx="2378075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5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301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-29308" y="110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40757"/>
              </p:ext>
            </p:extLst>
          </p:nvPr>
        </p:nvGraphicFramePr>
        <p:xfrm>
          <a:off x="-213762" y="-387424"/>
          <a:ext cx="10188858" cy="760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94792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Исполнение расходов по муниципальным программам (млн. </a:t>
            </a:r>
            <a:r>
              <a:rPr lang="ru-RU" sz="3200" dirty="0" err="1"/>
              <a:t>руб</a:t>
            </a:r>
            <a:r>
              <a:rPr lang="ru-RU" sz="3200" dirty="0"/>
              <a:t>) </a:t>
            </a:r>
            <a:r>
              <a:rPr lang="ru-RU" dirty="0"/>
              <a:t>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45201413"/>
              </p:ext>
            </p:extLst>
          </p:nvPr>
        </p:nvGraphicFramePr>
        <p:xfrm>
          <a:off x="118582" y="1772816"/>
          <a:ext cx="902541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60607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2113" y="-59665"/>
            <a:ext cx="903556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топливно–энергетическим ресурсам   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Бичурский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5" name="Group 6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03849029"/>
              </p:ext>
            </p:extLst>
          </p:nvPr>
        </p:nvGraphicFramePr>
        <p:xfrm>
          <a:off x="56325" y="1196752"/>
          <a:ext cx="9031351" cy="3955864"/>
        </p:xfrm>
        <a:graphic>
          <a:graphicData uri="http://schemas.openxmlformats.org/drawingml/2006/table">
            <a:tbl>
              <a:tblPr/>
              <a:tblGrid>
                <a:gridCol w="365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 2024г.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из них: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ТВЕРД. ТОПЛИВО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8439" y="-12254"/>
            <a:ext cx="90355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Движение и структура муниципального долга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           за  2024 год.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                               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(млн. руб.)</a:t>
            </a:r>
          </a:p>
        </p:txBody>
      </p:sp>
      <p:graphicFrame>
        <p:nvGraphicFramePr>
          <p:cNvPr id="270464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1681"/>
              </p:ext>
            </p:extLst>
          </p:nvPr>
        </p:nvGraphicFramePr>
        <p:xfrm>
          <a:off x="251520" y="1556792"/>
          <a:ext cx="8508022" cy="4800560"/>
        </p:xfrm>
        <a:graphic>
          <a:graphicData uri="http://schemas.openxmlformats.org/drawingml/2006/table">
            <a:tbl>
              <a:tblPr/>
              <a:tblGrid>
                <a:gridCol w="166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сальдо на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01.01.2024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привле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чено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 2024 году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погашено в 2024 году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сальдо  </a:t>
                      </a:r>
                    </a:p>
                    <a:p>
                      <a:pPr marL="15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 01.01.2025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 кредит из респ.бюджета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581" y="-101600"/>
            <a:ext cx="849776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cs typeface="Times New Roman" pitchFamily="18" charset="0"/>
              </a:rPr>
              <a:t>Дебиторская задолженность консолидированного бюджета</a:t>
            </a:r>
          </a:p>
          <a:p>
            <a:pPr algn="r"/>
            <a:r>
              <a:rPr lang="ru-RU" sz="3200" b="1" dirty="0"/>
              <a:t>(</a:t>
            </a:r>
            <a:r>
              <a:rPr lang="ru-RU" sz="3200" b="1" dirty="0" err="1"/>
              <a:t>млн.руб</a:t>
            </a:r>
            <a:r>
              <a:rPr lang="ru-RU" sz="3200" b="1" dirty="0"/>
              <a:t>.)</a:t>
            </a:r>
          </a:p>
          <a:p>
            <a:pPr eaLnBrk="0" hangingPunct="0"/>
            <a:endParaRPr lang="ru-RU" sz="3600" b="1" dirty="0"/>
          </a:p>
        </p:txBody>
      </p:sp>
      <p:graphicFrame>
        <p:nvGraphicFramePr>
          <p:cNvPr id="24177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54202"/>
              </p:ext>
            </p:extLst>
          </p:nvPr>
        </p:nvGraphicFramePr>
        <p:xfrm>
          <a:off x="107503" y="1700808"/>
          <a:ext cx="8607979" cy="4608512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01.01.25г.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01.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.25г.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9400" algn="l"/>
                        </a:tabLst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	Всего, из нее: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Централизованные кредиты 1992-1994 г.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2113" y="-97623"/>
            <a:ext cx="9091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Движение кредиторской задолженности </a:t>
            </a:r>
          </a:p>
          <a:p>
            <a:pPr algn="ctr"/>
            <a:r>
              <a:rPr lang="ru-RU" sz="3200" b="1" dirty="0">
                <a:cs typeface="Times New Roman" pitchFamily="18" charset="0"/>
              </a:rPr>
              <a:t>за  2024 год.</a:t>
            </a:r>
          </a:p>
          <a:p>
            <a:pPr algn="r"/>
            <a:r>
              <a:rPr lang="ru-RU" dirty="0"/>
              <a:t> </a:t>
            </a:r>
            <a:r>
              <a:rPr lang="ru-RU" sz="3200" dirty="0"/>
              <a:t> </a:t>
            </a:r>
            <a:r>
              <a:rPr lang="ru-RU" sz="3200" b="1" dirty="0">
                <a:cs typeface="Times New Roman" pitchFamily="18" charset="0"/>
              </a:rPr>
              <a:t>                                  </a:t>
            </a:r>
            <a:r>
              <a:rPr lang="ru-RU" sz="2800" b="1" dirty="0">
                <a:cs typeface="Times New Roman" pitchFamily="18" charset="0"/>
              </a:rPr>
              <a:t>(млн. руб.)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      </a:t>
            </a:r>
          </a:p>
        </p:txBody>
      </p:sp>
      <p:graphicFrame>
        <p:nvGraphicFramePr>
          <p:cNvPr id="239902" name="Group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55961"/>
              </p:ext>
            </p:extLst>
          </p:nvPr>
        </p:nvGraphicFramePr>
        <p:xfrm>
          <a:off x="147109" y="1412776"/>
          <a:ext cx="8901894" cy="5070421"/>
        </p:xfrm>
        <a:graphic>
          <a:graphicData uri="http://schemas.openxmlformats.org/drawingml/2006/table">
            <a:tbl>
              <a:tblPr/>
              <a:tblGrid>
                <a:gridCol w="334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Разделы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01.01.2024г.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01.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01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.2025г.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Рост(+)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Снижение(-)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15,9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31,5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+15,6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+0,1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6,3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9,9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+3,6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Соц.политика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+0,6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-10,0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36,1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46,0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9,9</a:t>
                      </a:r>
                    </a:p>
                  </a:txBody>
                  <a:tcPr marL="84406" marR="8440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716802" y="703774"/>
          <a:ext cx="8175678" cy="551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580118"/>
      </p:ext>
    </p:extLst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1" y="-36866"/>
            <a:ext cx="84968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Расходы работников ОМСУ за 2024 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4177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97943"/>
              </p:ext>
            </p:extLst>
          </p:nvPr>
        </p:nvGraphicFramePr>
        <p:xfrm>
          <a:off x="118593" y="626010"/>
          <a:ext cx="8989911" cy="5425017"/>
        </p:xfrm>
        <a:graphic>
          <a:graphicData uri="http://schemas.openxmlformats.org/drawingml/2006/table">
            <a:tbl>
              <a:tblPr/>
              <a:tblGrid>
                <a:gridCol w="754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Численность работников ОМСУ (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шт.един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9400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Фактические затраты (млн. руб.)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42,25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Численн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работн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бюдж.учрежд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.(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шт.един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за счет субвенции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общеобразоват.стандарта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1600,60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431,53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Фактические затраты на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работн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бюдж.учрежд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млн.руб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.), в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835,1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оплата труда работников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общеобразоват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учрежд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362,27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выплата вознаграждения за классное руководство</a:t>
                      </a:r>
                    </a:p>
                  </a:txBody>
                  <a:tcPr marL="84406" marR="8440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42,24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r"/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 descr="http://school.xvatit.com/images/f/f5/24.26.12.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86388"/>
            <a:ext cx="2428892" cy="1571612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7804734"/>
              </p:ext>
            </p:extLst>
          </p:nvPr>
        </p:nvGraphicFramePr>
        <p:xfrm>
          <a:off x="2543354" y="783375"/>
          <a:ext cx="3929090" cy="602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57884" y="4215154"/>
            <a:ext cx="3286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«Образование»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-21;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Общеобразовательных учреждений -22;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образования-3;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воспитанников -1114;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учащихся -2704;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отрасли «Образование» -956 чел.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–47332руб.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143248"/>
            <a:ext cx="32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«Культура»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представлена – 4учреждениями;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-224 чел.;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плата- 37748,6руб.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71942"/>
            <a:ext cx="33575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Отрасль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представлена – ДЮСШ и ФСК; спортивных сооружений</a:t>
            </a:r>
            <a:r>
              <a:rPr lang="ru-RU" sz="1400" dirty="0">
                <a:solidFill>
                  <a:prstClr val="black"/>
                </a:solidFill>
              </a:rPr>
              <a:t> – 56;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– 41,2чел.;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 -  57073руб.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3354" y="0"/>
            <a:ext cx="6390472" cy="107157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Социальное развитие</a:t>
            </a:r>
          </a:p>
        </p:txBody>
      </p:sp>
      <p:pic>
        <p:nvPicPr>
          <p:cNvPr id="15" name="Picture 88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7" y="1500174"/>
            <a:ext cx="2357454" cy="150019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Рисунок 15" descr="Описание: Герб Бичуры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3" y="142852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6318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r"/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31703903"/>
              </p:ext>
            </p:extLst>
          </p:nvPr>
        </p:nvGraphicFramePr>
        <p:xfrm>
          <a:off x="285720" y="1571612"/>
          <a:ext cx="478634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1857357" y="285728"/>
            <a:ext cx="6715172" cy="100013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610690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Создан Общественный Совет МО «Бичурский район»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 переход на 3-х летний программный бюджет;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Реализуются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муниципальных программ.</a:t>
            </a:r>
          </a:p>
        </p:txBody>
      </p:sp>
      <p:pic>
        <p:nvPicPr>
          <p:cNvPr id="7" name="Рисунок 6" descr="Описание: Герб Бичуры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54" y="285728"/>
            <a:ext cx="1085821" cy="13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0383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76593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Segoe"/>
              </a:rPr>
              <a:t>Бюджет муниципального образования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Segoe"/>
              </a:rPr>
              <a:t>«Бичурский  район» на 2024 год 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Segoe"/>
              </a:rPr>
              <a:t>на плановый период 2025 и 2025 годов</a:t>
            </a:r>
            <a:endParaRPr lang="en-US" sz="2800" b="1" dirty="0">
              <a:solidFill>
                <a:schemeClr val="accent2"/>
              </a:solidFill>
              <a:latin typeface="Segoe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Администрация муниципального образования «Бичурский район»</a:t>
            </a:r>
          </a:p>
        </p:txBody>
      </p:sp>
      <p:pic>
        <p:nvPicPr>
          <p:cNvPr id="30723" name="Picture 12" descr="Герб Бичуры 1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4706" t="20589" r="14706" b="23531"/>
          <a:stretch>
            <a:fillRect/>
          </a:stretch>
        </p:blipFill>
        <p:spPr bwMode="auto">
          <a:xfrm>
            <a:off x="3774374" y="698500"/>
            <a:ext cx="1661722" cy="179439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-50006" y="6235700"/>
            <a:ext cx="9144000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востановленные документы\2017\знаки к слайдам\6358335608920488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9" y="836712"/>
            <a:ext cx="26587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востановленные документы\2017 год\знаки к слайдам\86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85" y="740190"/>
            <a:ext cx="2858164" cy="22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Бюджетная система </a:t>
            </a:r>
            <a:br>
              <a:rPr lang="ru-RU" b="1" dirty="0"/>
            </a:br>
            <a:r>
              <a:rPr lang="ru-RU" b="1" dirty="0"/>
              <a:t>Российской Федерации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Бюджетная система Российской Федерации</a:t>
            </a:r>
            <a:br>
              <a:rPr lang="ru-RU" b="1" dirty="0"/>
            </a:br>
            <a:r>
              <a:rPr lang="ru-RU" b="1" i="1" dirty="0"/>
              <a:t>ФЕДЕРАЛЬНЫЙ УРОВЕНЬ:</a:t>
            </a:r>
            <a:br>
              <a:rPr lang="ru-RU" b="1" i="1" dirty="0"/>
            </a:br>
            <a:r>
              <a:rPr lang="ru-RU" dirty="0"/>
              <a:t>• Федеральный бюджет;</a:t>
            </a:r>
            <a:br>
              <a:rPr lang="ru-RU" dirty="0"/>
            </a:br>
            <a:r>
              <a:rPr lang="ru-RU" dirty="0"/>
              <a:t>• Бюджеты государственных внебюджетных фондов РФ.</a:t>
            </a:r>
            <a:br>
              <a:rPr lang="ru-RU" dirty="0"/>
            </a:br>
            <a:r>
              <a:rPr lang="ru-RU" b="1" i="1" dirty="0"/>
              <a:t>РЕГИОНАЛЬНЫЙ УРОВЕНЬ:</a:t>
            </a:r>
            <a:br>
              <a:rPr lang="ru-RU" b="1" i="1" dirty="0"/>
            </a:br>
            <a:r>
              <a:rPr lang="ru-RU" dirty="0"/>
              <a:t>• Бюджеты субъектов РФ (бюджет Республики Бурятия);</a:t>
            </a:r>
            <a:br>
              <a:rPr lang="ru-RU" dirty="0"/>
            </a:br>
            <a:r>
              <a:rPr lang="ru-RU" dirty="0"/>
              <a:t>• Бюджеты территориальных государственных внебюджетных фондов РФ.</a:t>
            </a:r>
            <a:br>
              <a:rPr lang="ru-RU" dirty="0"/>
            </a:br>
            <a:r>
              <a:rPr lang="ru-RU" b="1" i="1" dirty="0"/>
              <a:t>МУНИЦИПАЛЬНЫЙ УРОВЕНЬ:</a:t>
            </a:r>
            <a:br>
              <a:rPr lang="ru-RU" b="1" i="1" dirty="0"/>
            </a:br>
            <a:r>
              <a:rPr lang="ru-RU" dirty="0"/>
              <a:t>• Бюджеты муниципальных районов ( Бюджет МО «</a:t>
            </a:r>
            <a:r>
              <a:rPr lang="ru-RU" dirty="0" err="1"/>
              <a:t>Бичурский</a:t>
            </a:r>
            <a:r>
              <a:rPr lang="ru-RU" dirty="0"/>
              <a:t> район»;</a:t>
            </a:r>
            <a:br>
              <a:rPr lang="ru-RU" dirty="0"/>
            </a:br>
            <a:r>
              <a:rPr lang="ru-RU" dirty="0"/>
              <a:t>• Бюджеты городских округов ;</a:t>
            </a:r>
            <a:br>
              <a:rPr lang="ru-RU" dirty="0"/>
            </a:br>
            <a:r>
              <a:rPr lang="ru-RU" dirty="0"/>
              <a:t>бюджеты внутригородских муниципальных образований городов</a:t>
            </a:r>
            <a:br>
              <a:rPr lang="ru-RU" dirty="0"/>
            </a:br>
            <a:r>
              <a:rPr lang="ru-RU" dirty="0"/>
              <a:t>федерального значения Москвы, Санкт-Петербурга и Севастополя;</a:t>
            </a:r>
            <a:br>
              <a:rPr lang="ru-RU" dirty="0"/>
            </a:br>
            <a:r>
              <a:rPr lang="ru-RU" dirty="0"/>
              <a:t>• Бюджеты городских и сельских поселений, бюджеты внутригородских районов.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59408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/>
              <a:t>Основные термины и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br>
              <a:rPr lang="ru-RU" b="1" dirty="0"/>
            </a:br>
            <a:br>
              <a:rPr lang="ru-RU" sz="2000" b="1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государства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местного самоуправления. По-иному – это смета доходов и расходов,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основной финансовый документ публично-правового образования;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публичное обсуждение проектов муниципальных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правовых актов по вопросам местного значения, проводимое в соответствии с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федеральными законами, Уставом городского округа «город Улан-Удэ»;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объем долга, который не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быть превышен при исполнении бюджета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299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Межбюджетные трансферты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i="1" dirty="0"/>
              <a:t>Межбюджетные трансферты </a:t>
            </a:r>
            <a:r>
              <a:rPr lang="ru-RU" sz="1600" dirty="0"/>
              <a:t>– средства, предоставляемые одним </a:t>
            </a:r>
            <a:r>
              <a:rPr lang="ru-RU" sz="1600"/>
              <a:t>бюджетом бюджетной системы </a:t>
            </a:r>
            <a:r>
              <a:rPr lang="ru-RU" sz="1600" dirty="0"/>
              <a:t>Российской Федерации другому бюджету бюджетной системы Российской Федерации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21477"/>
              </p:ext>
            </p:extLst>
          </p:nvPr>
        </p:nvGraphicFramePr>
        <p:xfrm>
          <a:off x="827584" y="2708920"/>
          <a:ext cx="7344816" cy="3417243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9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</a:t>
                      </a:r>
                      <a:b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8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- дар,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использования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"карманные деньги"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90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</a:t>
                      </a:r>
                      <a:r>
                        <a:rPr lang="ru-RU" sz="1200" b="0" i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- приходить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помощь)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"переданных"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деньги и посылаете его в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купить продукты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списку)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96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"Subsidium" -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</a:t>
                      </a:r>
                      <a:b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"добавляете" денег для того,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ваш ребенок купил себе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телефон (а остальные он</a:t>
                      </a:r>
                      <a:b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накопил сам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49" marR="48149" marT="24074" marB="2407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67233" y="127737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5200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984" y="630547"/>
            <a:ext cx="8093753" cy="1090023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Бюджетный процесс </a:t>
            </a:r>
            <a:br>
              <a:rPr lang="ru-RU" sz="36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 «</a:t>
            </a:r>
            <a:r>
              <a:rPr lang="ru-RU" sz="3600" b="1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Бичурский</a:t>
            </a:r>
            <a:r>
              <a:rPr lang="ru-RU" sz="36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район»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253" y="1720574"/>
            <a:ext cx="8086725" cy="4922897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</a:pP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Под бюджетным процессом понимается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формирование, утверждение и исполнение бюджета.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На этапе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разработки проекта бюджета: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структурные подразделения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рассматривают потребности на предстоящий год и представляют расчёты в МУ Финансовое управление Администрации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район». 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МУ Финансовое управление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формирует проект бюджета.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Следующий этап </a:t>
            </a:r>
            <a:r>
              <a:rPr lang="ru-RU" sz="32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–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рассмотрение проекта бюджета.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Проект бюджета рассматривается на заседании Комиссии по бюджетному процессу, затем назначаются публичные слушания. Публичные слушания проводятся с целью информирования граждан, сбора предложений и замечаний населения по проекту бюджета 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. 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Утверждение проекта 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бюджет утверждается решением Совета депутатов 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 .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Исполнение 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ежеквартальные отчеты об исполнении бюджета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утверждаются постановлением  МКУ Администрация 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МО «</a:t>
            </a:r>
            <a:r>
              <a:rPr lang="ru-RU" sz="3200" dirty="0" err="1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rgbClr val="76DBF4">
                    <a:lumMod val="20000"/>
                    <a:lumOff val="80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 район»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.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Рассмотрение и утверждение годового отчета об исполнении бюджета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– 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годовой отчет утверждается решением Совета депутатов МО «</a:t>
            </a:r>
            <a:r>
              <a:rPr lang="ru-RU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Бичурский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 район»   . 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696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1477</Words>
  <Application>Microsoft Office PowerPoint</Application>
  <PresentationFormat>Экран (4:3)</PresentationFormat>
  <Paragraphs>350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27</vt:i4>
      </vt:variant>
    </vt:vector>
  </HeadingPairs>
  <TitlesOfParts>
    <vt:vector size="56" baseType="lpstr">
      <vt:lpstr>Aharoni</vt:lpstr>
      <vt:lpstr>Arial</vt:lpstr>
      <vt:lpstr>Arial Black</vt:lpstr>
      <vt:lpstr>Arial Cyr</vt:lpstr>
      <vt:lpstr>Calibri</vt:lpstr>
      <vt:lpstr>Cambria</vt:lpstr>
      <vt:lpstr>Century Gothic</vt:lpstr>
      <vt:lpstr>Georgia</vt:lpstr>
      <vt:lpstr>MS P????</vt:lpstr>
      <vt:lpstr>Segoe</vt:lpstr>
      <vt:lpstr>Tahoma</vt:lpstr>
      <vt:lpstr>Times New Roman</vt:lpstr>
      <vt:lpstr>Trebuchet MS</vt:lpstr>
      <vt:lpstr>Wingdings</vt:lpstr>
      <vt:lpstr>Wingdings 3</vt:lpstr>
      <vt:lpstr>Тема Office</vt:lpstr>
      <vt:lpstr>1_Тема Office</vt:lpstr>
      <vt:lpstr>Сектор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13_Воздушный поток</vt:lpstr>
      <vt:lpstr>16_Воздушный поток</vt:lpstr>
      <vt:lpstr>17_Воздушный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Бюджетная система  Российской Федерации  </vt:lpstr>
      <vt:lpstr>Основные термины и понятия</vt:lpstr>
      <vt:lpstr>Межбюджетные трансферты  </vt:lpstr>
      <vt:lpstr>Бюджетный процесс  МО «Бичурский район»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(млн.рублей) </vt:lpstr>
      <vt:lpstr>Презентация PowerPoint</vt:lpstr>
      <vt:lpstr>Динамика расходов        </vt:lpstr>
      <vt:lpstr>Динамика расходов по разделам        </vt:lpstr>
      <vt:lpstr>Презентация PowerPoint</vt:lpstr>
      <vt:lpstr>Исполнение расходов по муниципальным программам (млн. руб)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User16</dc:creator>
  <cp:lastModifiedBy>R16</cp:lastModifiedBy>
  <cp:revision>86</cp:revision>
  <cp:lastPrinted>2025-03-21T03:44:06Z</cp:lastPrinted>
  <dcterms:created xsi:type="dcterms:W3CDTF">2020-03-23T10:42:16Z</dcterms:created>
  <dcterms:modified xsi:type="dcterms:W3CDTF">2025-03-21T05:45:52Z</dcterms:modified>
</cp:coreProperties>
</file>