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2" r:id="rId4"/>
    <p:sldMasterId id="2147483706" r:id="rId5"/>
    <p:sldMasterId id="2147483720" r:id="rId6"/>
    <p:sldMasterId id="2147483734" r:id="rId7"/>
    <p:sldMasterId id="2147483748" r:id="rId8"/>
    <p:sldMasterId id="2147483762" r:id="rId9"/>
    <p:sldMasterId id="2147483776" r:id="rId10"/>
    <p:sldMasterId id="2147483790" r:id="rId11"/>
    <p:sldMasterId id="2147483874" r:id="rId12"/>
    <p:sldMasterId id="2147483902" r:id="rId13"/>
    <p:sldMasterId id="2147483914" r:id="rId14"/>
    <p:sldMasterId id="2147483928" r:id="rId15"/>
  </p:sldMasterIdLst>
  <p:notesMasterIdLst>
    <p:notesMasterId r:id="rId44"/>
  </p:notesMasterIdLst>
  <p:sldIdLst>
    <p:sldId id="258" r:id="rId16"/>
    <p:sldId id="259" r:id="rId17"/>
    <p:sldId id="260" r:id="rId18"/>
    <p:sldId id="261" r:id="rId19"/>
    <p:sldId id="270" r:id="rId20"/>
    <p:sldId id="290" r:id="rId21"/>
    <p:sldId id="291" r:id="rId22"/>
    <p:sldId id="292" r:id="rId23"/>
    <p:sldId id="293" r:id="rId24"/>
    <p:sldId id="294" r:id="rId25"/>
    <p:sldId id="311" r:id="rId26"/>
    <p:sldId id="295" r:id="rId27"/>
    <p:sldId id="296" r:id="rId28"/>
    <p:sldId id="297" r:id="rId29"/>
    <p:sldId id="298" r:id="rId30"/>
    <p:sldId id="274" r:id="rId31"/>
    <p:sldId id="299" r:id="rId32"/>
    <p:sldId id="300" r:id="rId33"/>
    <p:sldId id="301" r:id="rId34"/>
    <p:sldId id="315" r:id="rId35"/>
    <p:sldId id="316" r:id="rId36"/>
    <p:sldId id="317" r:id="rId37"/>
    <p:sldId id="318" r:id="rId38"/>
    <p:sldId id="307" r:id="rId39"/>
    <p:sldId id="312" r:id="rId40"/>
    <p:sldId id="313" r:id="rId41"/>
    <p:sldId id="314" r:id="rId42"/>
    <p:sldId id="310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9.pn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9.pn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20.png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экономики района по отраслям, %</a:t>
            </a:r>
          </a:p>
        </c:rich>
      </c:tx>
      <c:layout/>
      <c:overlay val="0"/>
    </c:title>
    <c:autoTitleDeleted val="0"/>
    <c:view3D>
      <c:rotX val="7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892690164898"/>
          <c:y val="0.14677371008315687"/>
          <c:w val="0.50258747095383349"/>
          <c:h val="0.708799240587507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экономики района по отраслям, %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FF3399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4485611649262329E-2"/>
                  <c:y val="-6.115913432052480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8202628503037624E-2"/>
                  <c:y val="3.540615167420523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4076235686889331E-2"/>
                  <c:y val="-1.50172849958173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237239809345218E-2"/>
                  <c:y val="1.36370610019810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5,7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5698052857022873"/>
                  <c:y val="-0.176203743831919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Лесозаготовительная деятельность</c:v>
                </c:pt>
                <c:pt idx="1">
                  <c:v>Сельское хозяйство</c:v>
                </c:pt>
                <c:pt idx="2">
                  <c:v>Производство пищевых продуктов</c:v>
                </c:pt>
                <c:pt idx="3">
                  <c:v>Розничная торговля</c:v>
                </c:pt>
                <c:pt idx="4">
                  <c:v>Строительство</c:v>
                </c:pt>
                <c:pt idx="5">
                  <c:v>Платные услуги, общественное питание</c:v>
                </c:pt>
                <c:pt idx="6">
                  <c:v>Угольная отрасль</c:v>
                </c:pt>
                <c:pt idx="7">
                  <c:v>Производство и распределение э/э, газа, и воды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8.4</c:v>
                </c:pt>
                <c:pt idx="2">
                  <c:v>1.6</c:v>
                </c:pt>
                <c:pt idx="3">
                  <c:v>12.8</c:v>
                </c:pt>
                <c:pt idx="4">
                  <c:v>0.9</c:v>
                </c:pt>
                <c:pt idx="5">
                  <c:v>35.700000000000003</c:v>
                </c:pt>
                <c:pt idx="6">
                  <c:v>39</c:v>
                </c:pt>
                <c:pt idx="7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833353747305423"/>
          <c:y val="0.13341288052280936"/>
          <c:w val="0.32499991251154847"/>
          <c:h val="0.7331503486675379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tx1"/>
                </a:solidFill>
              </a:defRPr>
            </a:pPr>
            <a:r>
              <a:rPr lang="ru-RU" sz="2400" dirty="0">
                <a:solidFill>
                  <a:schemeClr val="tx1"/>
                </a:solidFill>
              </a:rPr>
              <a:t>Удельный вес расходов по отраслям  в общей сумме расходов бюджета МО "Бичурский район" за </a:t>
            </a:r>
            <a:r>
              <a:rPr lang="ru-RU" sz="2400" dirty="0" smtClean="0">
                <a:solidFill>
                  <a:schemeClr val="tx1"/>
                </a:solidFill>
              </a:rPr>
              <a:t>2021 год </a:t>
            </a:r>
            <a:r>
              <a:rPr lang="ru-RU" sz="2400" dirty="0">
                <a:solidFill>
                  <a:schemeClr val="tx1"/>
                </a:solidFill>
              </a:rPr>
              <a:t>(%)</a:t>
            </a:r>
          </a:p>
        </c:rich>
      </c:tx>
      <c:layout>
        <c:manualLayout>
          <c:xMode val="edge"/>
          <c:yMode val="edge"/>
          <c:x val="0.11558454489062214"/>
          <c:y val="3.8411234543127226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70945219886827E-2"/>
          <c:y val="0.2367161695122891"/>
          <c:w val="0.47108819054733908"/>
          <c:h val="0.75994372313613467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A9D-4517-803B-E6BA5008C04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A9D-4517-803B-E6BA5008C04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A9D-4517-803B-E6BA5008C04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A9D-4517-803B-E6BA5008C04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A9D-4517-803B-E6BA5008C04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A9D-4517-803B-E6BA5008C0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11,84</a:t>
                    </a: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9D-4517-803B-E6BA5008C0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9D-4517-803B-E6BA5008C0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3,29</a:t>
                    </a: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% 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9D-4517-803B-E6BA5008C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8,12</a:t>
                    </a: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9D-4517-803B-E6BA5008C04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68,83</a:t>
                    </a: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9D-4517-803B-E6BA5008C04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4,92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9D-4517-803B-E6BA5008C0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2000" dirty="0">
                        <a:solidFill>
                          <a:schemeClr val="tx1"/>
                        </a:solidFill>
                      </a:rPr>
                      <a:t>6%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9D-4517-803B-E6BA5008C0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Общегосударственные вопросы</c:v>
                </c:pt>
                <c:pt idx="1">
                  <c:v>Прочее </c:v>
                </c:pt>
                <c:pt idx="2">
                  <c:v>Нац. Экономика</c:v>
                </c:pt>
                <c:pt idx="3">
                  <c:v>Культура</c:v>
                </c:pt>
                <c:pt idx="4">
                  <c:v>Образование</c:v>
                </c:pt>
                <c:pt idx="5">
                  <c:v>Межбюджетные трансферты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6"/>
                <c:pt idx="0">
                  <c:v>11.84</c:v>
                </c:pt>
                <c:pt idx="1">
                  <c:v>3</c:v>
                </c:pt>
                <c:pt idx="2">
                  <c:v>3.29</c:v>
                </c:pt>
                <c:pt idx="3">
                  <c:v>8.1199999999999992</c:v>
                </c:pt>
                <c:pt idx="4">
                  <c:v>68.83</c:v>
                </c:pt>
                <c:pt idx="5" formatCode="General">
                  <c:v>4.92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A9D-4517-803B-E6BA5008C04A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8539486891064441"/>
          <c:y val="0.16176521254523282"/>
          <c:w val="0.40424992768118007"/>
          <c:h val="0.7903003019509645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spPr>
    <a:solidFill>
      <a:schemeClr val="accent2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</a:p>
        </c:rich>
      </c:tx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80785506696165E-2"/>
          <c:y val="0.10858582574772432"/>
          <c:w val="0.76211890194012077"/>
          <c:h val="0.6303304520767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31-48DA-8A61-9716D2D7F9F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31-48DA-8A61-9716D2D7F9F0}"/>
              </c:ext>
            </c:extLst>
          </c:dPt>
          <c:dLbls>
            <c:dLbl>
              <c:idx val="0"/>
              <c:layout>
                <c:manualLayout>
                  <c:x val="7.1224488460078289E-3"/>
                  <c:y val="1.0026772737703664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58,46</a:t>
                    </a:r>
                    <a:endParaRPr lang="en-US" sz="2400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31-48DA-8A61-9716D2D7F9F0}"/>
                </c:ext>
              </c:extLst>
            </c:dLbl>
            <c:dLbl>
              <c:idx val="1"/>
              <c:layout>
                <c:manualLayout>
                  <c:x val="0.11201533801563093"/>
                  <c:y val="-0.14750401591065554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145,15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31-48DA-8A61-9716D2D7F9F0}"/>
                </c:ext>
              </c:extLst>
            </c:dLbl>
            <c:dLbl>
              <c:idx val="2"/>
              <c:layout>
                <c:manualLayout>
                  <c:x val="8.7633530574574205E-3"/>
                  <c:y val="2.46932609194523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459,17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31-48DA-8A61-9716D2D7F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Местный бюджет</c:v>
                </c:pt>
                <c:pt idx="2">
                  <c:v>Республиканский бюджет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58.46</c:v>
                </c:pt>
                <c:pt idx="1">
                  <c:v>145.15</c:v>
                </c:pt>
                <c:pt idx="2">
                  <c:v>459.17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31-48DA-8A61-9716D2D7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3994014442902576"/>
          <c:y val="0.68701617838292661"/>
          <c:w val="0.31195579336143586"/>
          <c:h val="0.194470473494989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 кредиторской задолженности по отраслям  2021 года.</a:t>
            </a:r>
          </a:p>
        </c:rich>
      </c:tx>
      <c:layout>
        <c:manualLayout>
          <c:xMode val="edge"/>
          <c:yMode val="edge"/>
          <c:x val="0.12377120134799838"/>
          <c:y val="8.714930130390821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8044927491954491"/>
          <c:w val="0.69934555882679705"/>
          <c:h val="0.812440530593179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кредиторской задолженности  за  2021 год.</c:v>
                </c:pt>
              </c:strCache>
            </c:strRef>
          </c:tx>
          <c:dLbls>
            <c:dLbl>
              <c:idx val="0"/>
              <c:layout>
                <c:manualLayout>
                  <c:x val="3.8014063252231237E-2"/>
                  <c:y val="1.12436234639266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3C-4699-8663-2F01FF277493}"/>
                </c:ext>
              </c:extLst>
            </c:dLbl>
            <c:dLbl>
              <c:idx val="1"/>
              <c:layout>
                <c:manualLayout>
                  <c:x val="1.6601048957523238E-2"/>
                  <c:y val="-1.23741996642447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C-4699-8663-2F01FF277493}"/>
                </c:ext>
              </c:extLst>
            </c:dLbl>
            <c:dLbl>
              <c:idx val="2"/>
              <c:layout>
                <c:manualLayout>
                  <c:x val="-8.9424496815168689E-2"/>
                  <c:y val="-5.82751415026798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C-4699-8663-2F01FF277493}"/>
                </c:ext>
              </c:extLst>
            </c:dLbl>
            <c:dLbl>
              <c:idx val="3"/>
              <c:layout>
                <c:manualLayout>
                  <c:x val="-4.8940048327963559E-2"/>
                  <c:y val="3.80236078119190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C-4699-8663-2F01FF277493}"/>
                </c:ext>
              </c:extLst>
            </c:dLbl>
            <c:dLbl>
              <c:idx val="4"/>
              <c:layout>
                <c:manualLayout>
                  <c:x val="1.4486584823908454E-2"/>
                  <c:y val="-2.6031266230431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C-4699-8663-2F01FF277493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Общегос. Вопросы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Соц.политика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26.8</c:v>
                </c:pt>
                <c:pt idx="1">
                  <c:v>1.8</c:v>
                </c:pt>
                <c:pt idx="2">
                  <c:v>55.3</c:v>
                </c:pt>
                <c:pt idx="3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F0-4FA3-BAE5-70025FA2F74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 «Бичурский район»»,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35199753632537"/>
          <c:y val="0.1053846406616099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МО "Бичурский" в 2017 году, в%</c:v>
                </c:pt>
              </c:strCache>
            </c:strRef>
          </c:tx>
          <c:dPt>
            <c:idx val="0"/>
            <c:bubble3D val="0"/>
            <c:spPr>
              <a:solidFill>
                <a:srgbClr val="9A57CD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rgbClr val="3366FF"/>
              </a:solidFill>
            </c:spPr>
          </c:dPt>
          <c:dLbls>
            <c:dLbl>
              <c:idx val="0"/>
              <c:layout>
                <c:manualLayout>
                  <c:x val="-6.0953172363066264E-2"/>
                  <c:y val="-1.2223290636234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8,83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023639061462068E-2"/>
                  <c:y val="-3.66955957186286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,92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Управление</c:v>
                </c:pt>
                <c:pt idx="1">
                  <c:v>Социальная политика</c:v>
                </c:pt>
                <c:pt idx="2">
                  <c:v>Образование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3.5</c:v>
                </c:pt>
                <c:pt idx="2">
                  <c:v>65.599999999999994</c:v>
                </c:pt>
                <c:pt idx="3">
                  <c:v>6.4</c:v>
                </c:pt>
                <c:pt idx="4">
                  <c:v>4.4000000000000004</c:v>
                </c:pt>
                <c:pt idx="5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 h="19050"/>
        </a:sp3d>
      </c:spPr>
    </c:plotArea>
    <c:legend>
      <c:legendPos val="r"/>
      <c:layout>
        <c:manualLayout>
          <c:xMode val="edge"/>
          <c:yMode val="edge"/>
          <c:x val="0.324445864055036"/>
          <c:y val="0.70096682639501584"/>
          <c:w val="0.65616033229068382"/>
          <c:h val="0.29883469646880489"/>
        </c:manualLayout>
      </c:layout>
      <c:overlay val="0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60"/>
      <c:rotY val="357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8081541567156694E-3"/>
          <c:w val="0.97563805104408352"/>
          <c:h val="0.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00"/>
            </a:solidFill>
            <a:ln w="121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130,5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191,4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2"/>
                <c:pt idx="0">
                  <c:v>130.5</c:v>
                </c:pt>
                <c:pt idx="1">
                  <c:v>191.4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00FF"/>
            </a:solidFill>
            <a:ln w="121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7029958943202"/>
                  <c:y val="5.104600892881155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807,7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828074243823654"/>
                  <c:y val="3.81978995777640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917,8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Sheet1!$B$3:$D$3</c:f>
              <c:numCache>
                <c:formatCode>0.0</c:formatCode>
                <c:ptCount val="2"/>
                <c:pt idx="0">
                  <c:v>677.2</c:v>
                </c:pt>
                <c:pt idx="1">
                  <c:v>726.4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cylinder"/>
        <c:axId val="265807744"/>
        <c:axId val="265937280"/>
        <c:axId val="0"/>
      </c:bar3DChart>
      <c:catAx>
        <c:axId val="26580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4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6593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9372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65807744"/>
        <c:crosses val="max"/>
        <c:crossBetween val="between"/>
      </c:valAx>
      <c:spPr>
        <a:noFill/>
        <a:ln w="2428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2.5522041763341066E-2"/>
          <c:y val="0.84966216216216217"/>
          <c:w val="0.97447795823665895"/>
          <c:h val="0.14333035224543711"/>
        </c:manualLayout>
      </c:layout>
      <c:overlay val="0"/>
      <c:spPr>
        <a:noFill/>
        <a:ln w="24287">
          <a:noFill/>
        </a:ln>
      </c:spPr>
      <c:txPr>
        <a:bodyPr/>
        <a:lstStyle/>
        <a:p>
          <a:pPr>
            <a:defRPr sz="158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67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60"/>
      <c:rotY val="357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531539022247343E-3"/>
          <c:y val="3.3629648663061132E-2"/>
          <c:w val="0.97679814385150809"/>
          <c:h val="0.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00"/>
            </a:solidFill>
            <a:ln w="1216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2"/>
                <c:pt idx="0">
                  <c:v>26.3</c:v>
                </c:pt>
                <c:pt idx="1">
                  <c:v>28.8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00FF"/>
            </a:solidFill>
            <a:ln w="1216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2"/>
                <c:pt idx="0">
                  <c:v>43.9</c:v>
                </c:pt>
                <c:pt idx="1">
                  <c:v>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cylinder"/>
        <c:axId val="175745280"/>
        <c:axId val="175755264"/>
        <c:axId val="0"/>
      </c:bar3DChart>
      <c:catAx>
        <c:axId val="17574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5755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7552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75745280"/>
        <c:crosses val="max"/>
        <c:crossBetween val="between"/>
      </c:valAx>
      <c:spPr>
        <a:noFill/>
        <a:ln w="24325">
          <a:noFill/>
        </a:ln>
      </c:spPr>
    </c:plotArea>
    <c:legend>
      <c:legendPos val="r"/>
      <c:layout>
        <c:manualLayout>
          <c:xMode val="edge"/>
          <c:yMode val="edge"/>
          <c:x val="2.5522041763341066E-2"/>
          <c:y val="0.84966216216216217"/>
          <c:w val="0.97447795823665895"/>
          <c:h val="0.15202702702702703"/>
        </c:manualLayout>
      </c:layout>
      <c:overlay val="0"/>
      <c:spPr>
        <a:noFill/>
        <a:ln w="24325">
          <a:noFill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70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60"/>
      <c:rotY val="357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531539022247343E-3"/>
          <c:y val="3.3629648663061132E-2"/>
          <c:w val="0.97679814385150809"/>
          <c:h val="0.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00"/>
            </a:solidFill>
            <a:ln w="1216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2"/>
                <c:pt idx="0">
                  <c:v>19</c:v>
                </c:pt>
                <c:pt idx="1">
                  <c:v>19.100000000000001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00FF"/>
            </a:solidFill>
            <a:ln w="1216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2"/>
                <c:pt idx="0">
                  <c:v>25.3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cylinder"/>
        <c:axId val="224185344"/>
        <c:axId val="224097024"/>
        <c:axId val="0"/>
      </c:bar3DChart>
      <c:catAx>
        <c:axId val="2241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24097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409702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24185344"/>
        <c:crosses val="max"/>
        <c:crossBetween val="between"/>
      </c:valAx>
      <c:spPr>
        <a:noFill/>
        <a:ln w="24325">
          <a:noFill/>
        </a:ln>
      </c:spPr>
    </c:plotArea>
    <c:legend>
      <c:legendPos val="r"/>
      <c:layout>
        <c:manualLayout>
          <c:xMode val="edge"/>
          <c:yMode val="edge"/>
          <c:x val="2.5522041763341066E-2"/>
          <c:y val="0.84966216216216217"/>
          <c:w val="0.97447795823665895"/>
          <c:h val="0.15202702702702703"/>
        </c:manualLayout>
      </c:layout>
      <c:overlay val="0"/>
      <c:spPr>
        <a:noFill/>
        <a:ln w="24325">
          <a:noFill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70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Кредиторская задолженность консолидированного бюджета Бичурского района на 01.01.2007г.</a:t>
            </a:r>
          </a:p>
        </c:rich>
      </c:tx>
      <c:layout>
        <c:manualLayout>
          <c:xMode val="edge"/>
          <c:yMode val="edge"/>
          <c:x val="0.15306122448979592"/>
          <c:y val="1.9342359767891684E-2"/>
        </c:manualLayout>
      </c:layout>
      <c:overlay val="0"/>
      <c:spPr>
        <a:noFill/>
        <a:ln w="25359">
          <a:noFill/>
        </a:ln>
      </c:spPr>
    </c:title>
    <c:autoTitleDeleted val="0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13605442176874E-2"/>
          <c:y val="0.40618955512572535"/>
          <c:w val="0.69274376417233563"/>
          <c:h val="0.446808510638297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0C0C0"/>
        </a:solidFill>
        <a:ln w="1267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222222222222221"/>
          <c:y val="0.12572533849129594"/>
          <c:w val="0.27777777777777779"/>
          <c:h val="0.37330754352030948"/>
        </c:manualLayout>
      </c:layout>
      <c:overlay val="0"/>
      <c:spPr>
        <a:noFill/>
        <a:ln w="3170">
          <a:solidFill>
            <a:srgbClr val="000000"/>
          </a:solidFill>
          <a:prstDash val="solid"/>
        </a:ln>
      </c:spPr>
      <c:txPr>
        <a:bodyPr/>
        <a:lstStyle/>
        <a:p>
          <a:pPr>
            <a:defRPr sz="128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7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6709178939555"/>
          <c:y val="8.9986033297887527E-2"/>
          <c:w val="0.48207356985002614"/>
          <c:h val="0.82460895398346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7.3103114112704671E-6"/>
                  <c:y val="-9.5600308479433044E-2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/>
                    </a:pPr>
                    <a:r>
                      <a:rPr lang="ru-RU" baseline="0" dirty="0" smtClean="0"/>
                      <a:t>251,1</a:t>
                    </a:r>
                  </a:p>
                  <a:p>
                    <a:pPr>
                      <a:defRPr sz="2400" b="1" baseline="0"/>
                    </a:pPr>
                    <a:r>
                      <a:rPr lang="ru-RU" baseline="0" dirty="0" smtClean="0"/>
                      <a:t>37,3%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8820528085473995E-2"/>
                  <c:y val="-4.7467669537439562E-2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/>
                    </a:pPr>
                    <a:r>
                      <a:rPr lang="ru-RU" baseline="0" dirty="0" smtClean="0"/>
                      <a:t>115,9</a:t>
                    </a:r>
                  </a:p>
                  <a:p>
                    <a:pPr>
                      <a:defRPr sz="2400" b="1" baseline="0"/>
                    </a:pPr>
                    <a:r>
                      <a:rPr lang="ru-RU" baseline="0" dirty="0" smtClean="0"/>
                      <a:t>17,2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0205423177365175E-2"/>
                  <c:y val="-0.2457993484129469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/>
                    </a:pPr>
                    <a:r>
                      <a:rPr lang="en-US" baseline="0" dirty="0" smtClean="0"/>
                      <a:t>262,5</a:t>
                    </a:r>
                    <a:endParaRPr lang="ru-RU" baseline="0" dirty="0" smtClean="0"/>
                  </a:p>
                  <a:p>
                    <a:pPr>
                      <a:defRPr sz="2400" b="1" baseline="0"/>
                    </a:pPr>
                    <a:r>
                      <a:rPr lang="en-US" baseline="0" dirty="0" smtClean="0"/>
                      <a:t>39%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6984986562162718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/>
                    </a:pPr>
                    <a:r>
                      <a:rPr lang="ru-RU" baseline="0" dirty="0" smtClean="0"/>
                      <a:t>42,8</a:t>
                    </a:r>
                  </a:p>
                  <a:p>
                    <a:pPr>
                      <a:defRPr sz="2400" b="1" baseline="0"/>
                    </a:pPr>
                    <a:r>
                      <a:rPr lang="ru-RU" baseline="0" dirty="0" smtClean="0"/>
                      <a:t>6,4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и прочие БВП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251.1</c:v>
                </c:pt>
                <c:pt idx="1">
                  <c:v>115.9</c:v>
                </c:pt>
                <c:pt idx="2">
                  <c:v>262.5</c:v>
                </c:pt>
                <c:pt idx="3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7094017094017096E-2"/>
                  <c:y val="-3.95480225988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43019943019943E-2"/>
                  <c:y val="-1.4124293785310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2020 год</c:v>
                </c:pt>
                <c:pt idx="1">
                  <c:v>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736.1</c:v>
                </c:pt>
                <c:pt idx="1">
                  <c:v>848.01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Бюджеты поселений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67521367521368E-2"/>
                  <c:y val="-4.802259887005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16524216524215E-2"/>
                  <c:y val="-4.237288135593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2020 год</c:v>
                </c:pt>
                <c:pt idx="1">
                  <c:v> 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67.8</c:v>
                </c:pt>
                <c:pt idx="1">
                  <c:v>86.18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243072"/>
        <c:axId val="263591040"/>
        <c:axId val="0"/>
      </c:bar3DChart>
      <c:catAx>
        <c:axId val="22424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263591040"/>
        <c:crosses val="autoZero"/>
        <c:auto val="1"/>
        <c:lblAlgn val="ctr"/>
        <c:lblOffset val="100"/>
        <c:noMultiLvlLbl val="0"/>
      </c:catAx>
      <c:valAx>
        <c:axId val="26359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430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62180737560052E-2"/>
          <c:y val="2.115371376118718E-2"/>
          <c:w val="0.76211890194012077"/>
          <c:h val="0.6303304520767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8856448086716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9668726353960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Национальная экономика</c:v>
                </c:pt>
                <c:pt idx="1">
                  <c:v>Жилищ.-коммун.хоз-во</c:v>
                </c:pt>
                <c:pt idx="2">
                  <c:v>Образование</c:v>
                </c:pt>
                <c:pt idx="3">
                  <c:v>Общегос. Вопросы</c:v>
                </c:pt>
                <c:pt idx="4">
                  <c:v>Межбюджетные транферты</c:v>
                </c:pt>
                <c:pt idx="5">
                  <c:v>Социальная политика</c:v>
                </c:pt>
                <c:pt idx="6">
                  <c:v>Культура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18.899999999999999</c:v>
                </c:pt>
                <c:pt idx="1">
                  <c:v>7.4</c:v>
                </c:pt>
                <c:pt idx="2">
                  <c:v>507.4</c:v>
                </c:pt>
                <c:pt idx="3">
                  <c:v>90</c:v>
                </c:pt>
                <c:pt idx="4">
                  <c:v>41.7</c:v>
                </c:pt>
                <c:pt idx="5">
                  <c:v>13.5</c:v>
                </c:pt>
                <c:pt idx="6">
                  <c:v>50.5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4679019335750847E-2"/>
                  <c:y val="-2.428669777403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83436317698038E-2"/>
                  <c:y val="-9.7146791096152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955830180528101E-2"/>
                  <c:y val="-2.4286697774038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9668726353960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77128961734336E-2"/>
                  <c:y val="-4.857339554807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863559898935685E-2"/>
                  <c:y val="7.286009332211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Национальная экономика</c:v>
                </c:pt>
                <c:pt idx="1">
                  <c:v>Жилищ.-коммун.хоз-во</c:v>
                </c:pt>
                <c:pt idx="2">
                  <c:v>Образование</c:v>
                </c:pt>
                <c:pt idx="3">
                  <c:v>Общегос. Вопросы</c:v>
                </c:pt>
                <c:pt idx="4">
                  <c:v>Межбюджетные транферты</c:v>
                </c:pt>
                <c:pt idx="5">
                  <c:v>Социальная политика</c:v>
                </c:pt>
                <c:pt idx="6">
                  <c:v>Культура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27.87</c:v>
                </c:pt>
                <c:pt idx="1">
                  <c:v>8.76</c:v>
                </c:pt>
                <c:pt idx="2">
                  <c:v>583.72</c:v>
                </c:pt>
                <c:pt idx="3">
                  <c:v>100.37</c:v>
                </c:pt>
                <c:pt idx="4">
                  <c:v>41.76</c:v>
                </c:pt>
                <c:pt idx="5">
                  <c:v>16.66</c:v>
                </c:pt>
                <c:pt idx="6">
                  <c:v>68.87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937472"/>
        <c:axId val="270943360"/>
        <c:axId val="0"/>
      </c:bar3DChart>
      <c:catAx>
        <c:axId val="27093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spc="-100" baseline="0"/>
            </a:pPr>
            <a:endParaRPr lang="ru-RU"/>
          </a:p>
        </c:txPr>
        <c:crossAx val="270943360"/>
        <c:crosses val="autoZero"/>
        <c:auto val="1"/>
        <c:lblAlgn val="ctr"/>
        <c:lblOffset val="100"/>
        <c:noMultiLvlLbl val="0"/>
      </c:catAx>
      <c:valAx>
        <c:axId val="270943360"/>
        <c:scaling>
          <c:orientation val="minMax"/>
          <c:max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27093747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2428937106444811"/>
          <c:y val="0.25739255014326645"/>
          <c:w val="0.17500677062196446"/>
          <c:h val="0.251080471200183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B19BC-2F54-43B1-BD04-C9CFF6B2BEC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222ED-5851-4DB9-9AFB-698C226C036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Совет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депутатов МО «Бичурский район»</a:t>
          </a:r>
          <a:endParaRPr lang="ru-RU" sz="1400" dirty="0"/>
        </a:p>
      </dgm:t>
    </dgm:pt>
    <dgm:pt modelId="{98CC40EA-121A-4373-98DA-59A0FA804D95}" type="parTrans" cxnId="{0D6336DC-F61D-4BF5-A359-82F20E62473A}">
      <dgm:prSet/>
      <dgm:spPr/>
      <dgm:t>
        <a:bodyPr/>
        <a:lstStyle/>
        <a:p>
          <a:endParaRPr lang="ru-RU"/>
        </a:p>
      </dgm:t>
    </dgm:pt>
    <dgm:pt modelId="{CC2793A1-98CE-4736-BACF-0EF311B125ED}" type="sibTrans" cxnId="{0D6336DC-F61D-4BF5-A359-82F20E62473A}">
      <dgm:prSet/>
      <dgm:spPr/>
      <dgm:t>
        <a:bodyPr/>
        <a:lstStyle/>
        <a:p>
          <a:endParaRPr lang="ru-RU"/>
        </a:p>
      </dgm:t>
    </dgm:pt>
    <dgm:pt modelId="{C3FFE892-51AB-4E81-848B-642BB224541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</a:t>
          </a:r>
        </a:p>
        <a:p>
          <a:pPr>
            <a:lnSpc>
              <a:spcPct val="100000"/>
            </a:lnSpc>
          </a:pP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 «Бичурский район»</a:t>
          </a:r>
        </a:p>
      </dgm:t>
    </dgm:pt>
    <dgm:pt modelId="{F266B70C-E83A-4372-8CC0-CB1E6162EC3B}" type="parTrans" cxnId="{3566FA9F-EC05-46EA-AB69-01CD13F13C84}">
      <dgm:prSet/>
      <dgm:spPr/>
      <dgm:t>
        <a:bodyPr/>
        <a:lstStyle/>
        <a:p>
          <a:endParaRPr lang="ru-RU"/>
        </a:p>
      </dgm:t>
    </dgm:pt>
    <dgm:pt modelId="{887E09FE-D58E-4CE3-9417-34FCBAA0B36E}" type="sibTrans" cxnId="{3566FA9F-EC05-46EA-AB69-01CD13F13C84}">
      <dgm:prSet/>
      <dgm:spPr/>
      <dgm:t>
        <a:bodyPr/>
        <a:lstStyle/>
        <a:p>
          <a:endParaRPr lang="ru-RU"/>
        </a:p>
      </dgm:t>
    </dgm:pt>
    <dgm:pt modelId="{FDB4EE4B-F261-41C2-ACE1-5B43F6583AD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Администрация </a:t>
          </a:r>
        </a:p>
        <a:p>
          <a:pPr>
            <a:lnSpc>
              <a:spcPct val="10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 «Бичурский район»</a:t>
          </a:r>
          <a:endParaRPr lang="ru-RU" sz="1300" dirty="0"/>
        </a:p>
      </dgm:t>
    </dgm:pt>
    <dgm:pt modelId="{FFFBBC99-D9F2-40CF-8D82-E6671CF4AD05}" type="parTrans" cxnId="{CA96D4D5-F921-4633-9185-E03F2DEC5426}">
      <dgm:prSet/>
      <dgm:spPr/>
      <dgm:t>
        <a:bodyPr/>
        <a:lstStyle/>
        <a:p>
          <a:endParaRPr lang="ru-RU"/>
        </a:p>
      </dgm:t>
    </dgm:pt>
    <dgm:pt modelId="{9A25326E-FBD5-47A1-BEAD-C8D6A649A8A6}" type="sibTrans" cxnId="{CA96D4D5-F921-4633-9185-E03F2DEC5426}">
      <dgm:prSet/>
      <dgm:spPr/>
      <dgm:t>
        <a:bodyPr/>
        <a:lstStyle/>
        <a:p>
          <a:endParaRPr lang="ru-RU"/>
        </a:p>
      </dgm:t>
    </dgm:pt>
    <dgm:pt modelId="{3A9ED36C-D05D-41E0-9C58-7CDA157DDEAA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 МО-сельских поселения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6456EC-3C0B-4B51-9EB2-3DB1F5411EE6}" type="parTrans" cxnId="{D661CF4E-42A8-4197-8AA9-06447516664C}">
      <dgm:prSet/>
      <dgm:spPr/>
      <dgm:t>
        <a:bodyPr/>
        <a:lstStyle/>
        <a:p>
          <a:endParaRPr lang="ru-RU"/>
        </a:p>
      </dgm:t>
    </dgm:pt>
    <dgm:pt modelId="{8CAE4C14-E9C6-4E02-8A65-119E4A258722}" type="sibTrans" cxnId="{D661CF4E-42A8-4197-8AA9-06447516664C}">
      <dgm:prSet/>
      <dgm:spPr/>
      <dgm:t>
        <a:bodyPr/>
        <a:lstStyle/>
        <a:p>
          <a:endParaRPr lang="ru-RU"/>
        </a:p>
      </dgm:t>
    </dgm:pt>
    <dgm:pt modelId="{E123B607-05BB-4365-BEB5-E8B18CD094D0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Контрольно счетная палата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 «Бичурский район»</a:t>
          </a:r>
        </a:p>
      </dgm:t>
    </dgm:pt>
    <dgm:pt modelId="{8118C821-B199-4FC4-A0F3-0F41386E516C}" type="parTrans" cxnId="{C0990446-CA79-4EF2-A0C5-AFCF2A609CCA}">
      <dgm:prSet/>
      <dgm:spPr/>
      <dgm:t>
        <a:bodyPr/>
        <a:lstStyle/>
        <a:p>
          <a:endParaRPr lang="ru-RU"/>
        </a:p>
      </dgm:t>
    </dgm:pt>
    <dgm:pt modelId="{22F91017-7C52-4A58-9F84-D0AFE53FD68D}" type="sibTrans" cxnId="{C0990446-CA79-4EF2-A0C5-AFCF2A609CCA}">
      <dgm:prSet/>
      <dgm:spPr/>
      <dgm:t>
        <a:bodyPr/>
        <a:lstStyle/>
        <a:p>
          <a:endParaRPr lang="ru-RU"/>
        </a:p>
      </dgm:t>
    </dgm:pt>
    <dgm:pt modelId="{9847A1CC-BAE2-4466-ABA4-94CAF85B7269}" type="pres">
      <dgm:prSet presAssocID="{E90B19BC-2F54-43B1-BD04-C9CFF6B2BEC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6EE62FA-3E69-46D7-A74C-2F754F59BE3E}" type="pres">
      <dgm:prSet presAssocID="{E90B19BC-2F54-43B1-BD04-C9CFF6B2BECC}" presName="pyramid" presStyleLbl="node1" presStyleIdx="0" presStyleCnt="1" custScaleX="161641" custLinFactNeighborX="415" custLinFactNeighborY="-19737"/>
      <dgm:spPr/>
    </dgm:pt>
    <dgm:pt modelId="{EA4EC387-A5F4-4588-A2C2-CFFB38D5E16A}" type="pres">
      <dgm:prSet presAssocID="{E90B19BC-2F54-43B1-BD04-C9CFF6B2BECC}" presName="theList" presStyleCnt="0"/>
      <dgm:spPr/>
    </dgm:pt>
    <dgm:pt modelId="{5A7BB5BA-BF16-4C26-9378-ABAF00489362}" type="pres">
      <dgm:prSet presAssocID="{77F222ED-5851-4DB9-9AFB-698C226C0366}" presName="aNode" presStyleLbl="fgAcc1" presStyleIdx="0" presStyleCnt="5" custScaleX="110397" custScaleY="318283" custLinFactY="394141" custLinFactNeighborX="18459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DBD74-55E9-4399-A9EE-B5C4D5337DA3}" type="pres">
      <dgm:prSet presAssocID="{77F222ED-5851-4DB9-9AFB-698C226C0366}" presName="aSpace" presStyleCnt="0"/>
      <dgm:spPr/>
    </dgm:pt>
    <dgm:pt modelId="{D5E58709-7A17-4FDB-A2D0-0DEFBF8A58A9}" type="pres">
      <dgm:prSet presAssocID="{E123B607-05BB-4365-BEB5-E8B18CD094D0}" presName="aNode" presStyleLbl="fgAcc1" presStyleIdx="1" presStyleCnt="5" custScaleX="110139" custScaleY="407317" custLinFactY="500000" custLinFactNeighborX="18330" custLinFactNeighborY="55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6F280-17C0-49A0-85E4-68942EB355FC}" type="pres">
      <dgm:prSet presAssocID="{E123B607-05BB-4365-BEB5-E8B18CD094D0}" presName="aSpace" presStyleCnt="0"/>
      <dgm:spPr/>
    </dgm:pt>
    <dgm:pt modelId="{898BA3BA-8E10-4DA2-8BE5-434B522E4B84}" type="pres">
      <dgm:prSet presAssocID="{C3FFE892-51AB-4E81-848B-642BB224541A}" presName="aNode" presStyleLbl="fgAcc1" presStyleIdx="2" presStyleCnt="5" custScaleX="129019" custScaleY="564514" custLinFactX="-8625" custLinFactY="-342388" custLinFactNeighborX="-100000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1A223-6492-4193-BED7-3DFDF5596F3E}" type="pres">
      <dgm:prSet presAssocID="{C3FFE892-51AB-4E81-848B-642BB224541A}" presName="aSpace" presStyleCnt="0"/>
      <dgm:spPr/>
    </dgm:pt>
    <dgm:pt modelId="{648D5DDA-4F80-46BD-8F58-8E7EA6722C05}" type="pres">
      <dgm:prSet presAssocID="{FDB4EE4B-F261-41C2-ACE1-5B43F6583AD4}" presName="aNode" presStyleLbl="fgAcc1" presStyleIdx="3" presStyleCnt="5" custScaleX="122630" custScaleY="426105" custLinFactX="-15608" custLinFactY="1955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F9720-F34E-4252-90A7-17E3A7453B5E}" type="pres">
      <dgm:prSet presAssocID="{FDB4EE4B-F261-41C2-ACE1-5B43F6583AD4}" presName="aSpace" presStyleCnt="0"/>
      <dgm:spPr/>
    </dgm:pt>
    <dgm:pt modelId="{AC5708DA-3A0C-4E9F-B0FB-3A10972942F6}" type="pres">
      <dgm:prSet presAssocID="{3A9ED36C-D05D-41E0-9C58-7CDA157DDEAA}" presName="aNode" presStyleLbl="fgAcc1" presStyleIdx="4" presStyleCnt="5" custFlipHor="1" custScaleX="102704" custScaleY="252876" custLinFactY="62574" custLinFactNeighborX="-467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6838F-61E9-4E09-BAB5-E4ADB8868CC7}" type="pres">
      <dgm:prSet presAssocID="{3A9ED36C-D05D-41E0-9C58-7CDA157DDEAA}" presName="aSpace" presStyleCnt="0"/>
      <dgm:spPr/>
    </dgm:pt>
  </dgm:ptLst>
  <dgm:cxnLst>
    <dgm:cxn modelId="{FDE43CFF-10CA-4E98-B766-5C33BFE6EEFF}" type="presOf" srcId="{E90B19BC-2F54-43B1-BD04-C9CFF6B2BECC}" destId="{9847A1CC-BAE2-4466-ABA4-94CAF85B7269}" srcOrd="0" destOrd="0" presId="urn:microsoft.com/office/officeart/2005/8/layout/pyramid2"/>
    <dgm:cxn modelId="{04B3F624-292C-40F0-8FB4-47B0D00AD0A6}" type="presOf" srcId="{E123B607-05BB-4365-BEB5-E8B18CD094D0}" destId="{D5E58709-7A17-4FDB-A2D0-0DEFBF8A58A9}" srcOrd="0" destOrd="0" presId="urn:microsoft.com/office/officeart/2005/8/layout/pyramid2"/>
    <dgm:cxn modelId="{7ABEC8CA-A1B6-44EE-BEAD-A1594DEDE01E}" type="presOf" srcId="{3A9ED36C-D05D-41E0-9C58-7CDA157DDEAA}" destId="{AC5708DA-3A0C-4E9F-B0FB-3A10972942F6}" srcOrd="0" destOrd="0" presId="urn:microsoft.com/office/officeart/2005/8/layout/pyramid2"/>
    <dgm:cxn modelId="{D661CF4E-42A8-4197-8AA9-06447516664C}" srcId="{E90B19BC-2F54-43B1-BD04-C9CFF6B2BECC}" destId="{3A9ED36C-D05D-41E0-9C58-7CDA157DDEAA}" srcOrd="4" destOrd="0" parTransId="{636456EC-3C0B-4B51-9EB2-3DB1F5411EE6}" sibTransId="{8CAE4C14-E9C6-4E02-8A65-119E4A258722}"/>
    <dgm:cxn modelId="{0D6336DC-F61D-4BF5-A359-82F20E62473A}" srcId="{E90B19BC-2F54-43B1-BD04-C9CFF6B2BECC}" destId="{77F222ED-5851-4DB9-9AFB-698C226C0366}" srcOrd="0" destOrd="0" parTransId="{98CC40EA-121A-4373-98DA-59A0FA804D95}" sibTransId="{CC2793A1-98CE-4736-BACF-0EF311B125ED}"/>
    <dgm:cxn modelId="{CA96D4D5-F921-4633-9185-E03F2DEC5426}" srcId="{E90B19BC-2F54-43B1-BD04-C9CFF6B2BECC}" destId="{FDB4EE4B-F261-41C2-ACE1-5B43F6583AD4}" srcOrd="3" destOrd="0" parTransId="{FFFBBC99-D9F2-40CF-8D82-E6671CF4AD05}" sibTransId="{9A25326E-FBD5-47A1-BEAD-C8D6A649A8A6}"/>
    <dgm:cxn modelId="{1BAF35FC-DA9A-400B-854D-1374CAC20E9F}" type="presOf" srcId="{FDB4EE4B-F261-41C2-ACE1-5B43F6583AD4}" destId="{648D5DDA-4F80-46BD-8F58-8E7EA6722C05}" srcOrd="0" destOrd="0" presId="urn:microsoft.com/office/officeart/2005/8/layout/pyramid2"/>
    <dgm:cxn modelId="{2021EFF5-75D8-4A91-B810-9E3DB2604C2A}" type="presOf" srcId="{C3FFE892-51AB-4E81-848B-642BB224541A}" destId="{898BA3BA-8E10-4DA2-8BE5-434B522E4B84}" srcOrd="0" destOrd="0" presId="urn:microsoft.com/office/officeart/2005/8/layout/pyramid2"/>
    <dgm:cxn modelId="{3566FA9F-EC05-46EA-AB69-01CD13F13C84}" srcId="{E90B19BC-2F54-43B1-BD04-C9CFF6B2BECC}" destId="{C3FFE892-51AB-4E81-848B-642BB224541A}" srcOrd="2" destOrd="0" parTransId="{F266B70C-E83A-4372-8CC0-CB1E6162EC3B}" sibTransId="{887E09FE-D58E-4CE3-9417-34FCBAA0B36E}"/>
    <dgm:cxn modelId="{720A2A86-CF9E-4A30-AA3D-2B65E63B4831}" type="presOf" srcId="{77F222ED-5851-4DB9-9AFB-698C226C0366}" destId="{5A7BB5BA-BF16-4C26-9378-ABAF00489362}" srcOrd="0" destOrd="0" presId="urn:microsoft.com/office/officeart/2005/8/layout/pyramid2"/>
    <dgm:cxn modelId="{C0990446-CA79-4EF2-A0C5-AFCF2A609CCA}" srcId="{E90B19BC-2F54-43B1-BD04-C9CFF6B2BECC}" destId="{E123B607-05BB-4365-BEB5-E8B18CD094D0}" srcOrd="1" destOrd="0" parTransId="{8118C821-B199-4FC4-A0F3-0F41386E516C}" sibTransId="{22F91017-7C52-4A58-9F84-D0AFE53FD68D}"/>
    <dgm:cxn modelId="{E167B79D-5DCC-4D83-8FFE-72BEFB2EA885}" type="presParOf" srcId="{9847A1CC-BAE2-4466-ABA4-94CAF85B7269}" destId="{96EE62FA-3E69-46D7-A74C-2F754F59BE3E}" srcOrd="0" destOrd="0" presId="urn:microsoft.com/office/officeart/2005/8/layout/pyramid2"/>
    <dgm:cxn modelId="{A8C04FCE-0A6B-4E27-A239-7F3BED056562}" type="presParOf" srcId="{9847A1CC-BAE2-4466-ABA4-94CAF85B7269}" destId="{EA4EC387-A5F4-4588-A2C2-CFFB38D5E16A}" srcOrd="1" destOrd="0" presId="urn:microsoft.com/office/officeart/2005/8/layout/pyramid2"/>
    <dgm:cxn modelId="{1F98FDD3-CCF5-4B66-B606-10F26E00BA71}" type="presParOf" srcId="{EA4EC387-A5F4-4588-A2C2-CFFB38D5E16A}" destId="{5A7BB5BA-BF16-4C26-9378-ABAF00489362}" srcOrd="0" destOrd="0" presId="urn:microsoft.com/office/officeart/2005/8/layout/pyramid2"/>
    <dgm:cxn modelId="{1AF15911-C00E-4B20-8E9F-30FBB3E21D11}" type="presParOf" srcId="{EA4EC387-A5F4-4588-A2C2-CFFB38D5E16A}" destId="{E22DBD74-55E9-4399-A9EE-B5C4D5337DA3}" srcOrd="1" destOrd="0" presId="urn:microsoft.com/office/officeart/2005/8/layout/pyramid2"/>
    <dgm:cxn modelId="{7FC0A2F4-B3FF-46CB-BC70-482027C2119E}" type="presParOf" srcId="{EA4EC387-A5F4-4588-A2C2-CFFB38D5E16A}" destId="{D5E58709-7A17-4FDB-A2D0-0DEFBF8A58A9}" srcOrd="2" destOrd="0" presId="urn:microsoft.com/office/officeart/2005/8/layout/pyramid2"/>
    <dgm:cxn modelId="{556B8DFB-2B05-4B48-82D9-E1F00EDAC603}" type="presParOf" srcId="{EA4EC387-A5F4-4588-A2C2-CFFB38D5E16A}" destId="{7D16F280-17C0-49A0-85E4-68942EB355FC}" srcOrd="3" destOrd="0" presId="urn:microsoft.com/office/officeart/2005/8/layout/pyramid2"/>
    <dgm:cxn modelId="{31743A5F-2249-4DE3-93F1-492C0B6631BD}" type="presParOf" srcId="{EA4EC387-A5F4-4588-A2C2-CFFB38D5E16A}" destId="{898BA3BA-8E10-4DA2-8BE5-434B522E4B84}" srcOrd="4" destOrd="0" presId="urn:microsoft.com/office/officeart/2005/8/layout/pyramid2"/>
    <dgm:cxn modelId="{5B5D04D5-5408-40B7-B510-F2CF904BD650}" type="presParOf" srcId="{EA4EC387-A5F4-4588-A2C2-CFFB38D5E16A}" destId="{16B1A223-6492-4193-BED7-3DFDF5596F3E}" srcOrd="5" destOrd="0" presId="urn:microsoft.com/office/officeart/2005/8/layout/pyramid2"/>
    <dgm:cxn modelId="{AE08C6C2-3FCC-40B1-A964-C663E5FF8845}" type="presParOf" srcId="{EA4EC387-A5F4-4588-A2C2-CFFB38D5E16A}" destId="{648D5DDA-4F80-46BD-8F58-8E7EA6722C05}" srcOrd="6" destOrd="0" presId="urn:microsoft.com/office/officeart/2005/8/layout/pyramid2"/>
    <dgm:cxn modelId="{36245632-DD20-4D03-8AD2-97BEECA932D5}" type="presParOf" srcId="{EA4EC387-A5F4-4588-A2C2-CFFB38D5E16A}" destId="{E89F9720-F34E-4252-90A7-17E3A7453B5E}" srcOrd="7" destOrd="0" presId="urn:microsoft.com/office/officeart/2005/8/layout/pyramid2"/>
    <dgm:cxn modelId="{59AE2DB0-E555-4E6B-AAAE-FBBA14C6E04A}" type="presParOf" srcId="{EA4EC387-A5F4-4588-A2C2-CFFB38D5E16A}" destId="{AC5708DA-3A0C-4E9F-B0FB-3A10972942F6}" srcOrd="8" destOrd="0" presId="urn:microsoft.com/office/officeart/2005/8/layout/pyramid2"/>
    <dgm:cxn modelId="{5C6D6235-FBFB-420B-A16D-DB2F2DC42A80}" type="presParOf" srcId="{EA4EC387-A5F4-4588-A2C2-CFFB38D5E16A}" destId="{65C6838F-61E9-4E09-BAB5-E4ADB8868CC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E62FA-3E69-46D7-A74C-2F754F59BE3E}">
      <dsp:nvSpPr>
        <dsp:cNvPr id="0" name=""/>
        <dsp:cNvSpPr/>
      </dsp:nvSpPr>
      <dsp:spPr>
        <a:xfrm>
          <a:off x="60757" y="0"/>
          <a:ext cx="4688907" cy="52863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BB5BA-BF16-4C26-9378-ABAF00489362}">
      <dsp:nvSpPr>
        <dsp:cNvPr id="0" name=""/>
        <dsp:cNvSpPr/>
      </dsp:nvSpPr>
      <dsp:spPr>
        <a:xfrm>
          <a:off x="2643203" y="1453872"/>
          <a:ext cx="2081568" cy="662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Совет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депутатов МО «Бичурский район»</a:t>
          </a:r>
          <a:endParaRPr lang="ru-RU" sz="1400" kern="1200" dirty="0"/>
        </a:p>
      </dsp:txBody>
      <dsp:txXfrm>
        <a:off x="2675528" y="1486197"/>
        <a:ext cx="2016918" cy="597532"/>
      </dsp:txXfrm>
    </dsp:sp>
    <dsp:sp modelId="{D5E58709-7A17-4FDB-A2D0-0DEFBF8A58A9}">
      <dsp:nvSpPr>
        <dsp:cNvPr id="0" name=""/>
        <dsp:cNvSpPr/>
      </dsp:nvSpPr>
      <dsp:spPr>
        <a:xfrm>
          <a:off x="2643203" y="2402723"/>
          <a:ext cx="2076704" cy="8474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Контрольно счетная палата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 «Бичурский район»</a:t>
          </a:r>
        </a:p>
      </dsp:txBody>
      <dsp:txXfrm>
        <a:off x="2684570" y="2444090"/>
        <a:ext cx="1993970" cy="764682"/>
      </dsp:txXfrm>
    </dsp:sp>
    <dsp:sp modelId="{898BA3BA-8E10-4DA2-8BE5-434B522E4B84}">
      <dsp:nvSpPr>
        <dsp:cNvPr id="0" name=""/>
        <dsp:cNvSpPr/>
      </dsp:nvSpPr>
      <dsp:spPr>
        <a:xfrm>
          <a:off x="71434" y="1275098"/>
          <a:ext cx="2432692" cy="11744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 «Бичурский район»</a:t>
          </a:r>
        </a:p>
      </dsp:txBody>
      <dsp:txXfrm>
        <a:off x="128766" y="1332430"/>
        <a:ext cx="2318028" cy="1059797"/>
      </dsp:txXfrm>
    </dsp:sp>
    <dsp:sp modelId="{648D5DDA-4F80-46BD-8F58-8E7EA6722C05}">
      <dsp:nvSpPr>
        <dsp:cNvPr id="0" name=""/>
        <dsp:cNvSpPr/>
      </dsp:nvSpPr>
      <dsp:spPr>
        <a:xfrm>
          <a:off x="1" y="3358604"/>
          <a:ext cx="2312225" cy="8865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Администрация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 «Бичурский район»</a:t>
          </a:r>
          <a:endParaRPr lang="ru-RU" sz="1300" kern="1200" dirty="0"/>
        </a:p>
      </dsp:txBody>
      <dsp:txXfrm>
        <a:off x="43277" y="3401880"/>
        <a:ext cx="2225673" cy="799952"/>
      </dsp:txXfrm>
    </dsp:sp>
    <dsp:sp modelId="{AC5708DA-3A0C-4E9F-B0FB-3A10972942F6}">
      <dsp:nvSpPr>
        <dsp:cNvPr id="0" name=""/>
        <dsp:cNvSpPr/>
      </dsp:nvSpPr>
      <dsp:spPr>
        <a:xfrm flipH="1">
          <a:off x="1485667" y="4360623"/>
          <a:ext cx="1936514" cy="526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 МО-сельских поселения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1349" y="4386305"/>
        <a:ext cx="1885150" cy="47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0.28739</cdr:x>
      <cdr:y>0.08237</cdr:y>
    </cdr:from>
    <cdr:to>
      <cdr:x>0.38876</cdr:x>
      <cdr:y>0.2433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308" y="494718"/>
          <a:ext cx="914375" cy="966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0.04497</cdr:x>
      <cdr:y>0.13289</cdr:y>
    </cdr:from>
    <cdr:to>
      <cdr:x>0.14634</cdr:x>
      <cdr:y>0.29382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632" y="7550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0.2597</cdr:x>
      <cdr:y>0.19366</cdr:y>
    </cdr:from>
    <cdr:to>
      <cdr:x>0.34034</cdr:x>
      <cdr:y>0.27838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13105" y="1152128"/>
          <a:ext cx="7182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370" b="1" dirty="0" smtClean="0">
              <a:solidFill>
                <a:schemeClr val="bg1"/>
              </a:solidFill>
              <a:latin typeface="MS P????"/>
            </a:rPr>
            <a:t>677,2</a:t>
          </a:r>
        </a:p>
        <a:p xmlns:a="http://schemas.openxmlformats.org/drawingml/2006/main">
          <a:endParaRPr lang="ru-RU" sz="2370" b="1" dirty="0">
            <a:solidFill>
              <a:schemeClr val="bg1"/>
            </a:solidFill>
            <a:latin typeface="MS P????"/>
          </a:endParaRPr>
        </a:p>
      </cdr:txBody>
    </cdr:sp>
  </cdr:relSizeAnchor>
  <cdr:relSizeAnchor xmlns:cdr="http://schemas.openxmlformats.org/drawingml/2006/chartDrawing">
    <cdr:from>
      <cdr:x>0.44073</cdr:x>
      <cdr:y>0.17437</cdr:y>
    </cdr:from>
    <cdr:to>
      <cdr:x>0.5421</cdr:x>
      <cdr:y>0.3353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75478" y="9907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0.63571</cdr:x>
      <cdr:y>0.09683</cdr:y>
    </cdr:from>
    <cdr:to>
      <cdr:x>0.73151</cdr:x>
      <cdr:y>0.2753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34012" y="576064"/>
          <a:ext cx="924381" cy="1061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370" b="1" dirty="0" smtClean="0">
              <a:solidFill>
                <a:schemeClr val="bg1"/>
              </a:solidFill>
              <a:latin typeface="MS P????"/>
            </a:rPr>
            <a:t>726,4</a:t>
          </a:r>
        </a:p>
        <a:p xmlns:a="http://schemas.openxmlformats.org/drawingml/2006/main">
          <a:endParaRPr lang="ru-RU" sz="2370" b="1" dirty="0">
            <a:solidFill>
              <a:schemeClr val="bg1"/>
            </a:solidFill>
            <a:latin typeface="MS P????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0.49275</cdr:x>
      <cdr:y>0.50425</cdr:y>
    </cdr:from>
    <cdr:to>
      <cdr:x>0.499</cdr:x>
      <cdr:y>0.555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82239" y="2843365"/>
          <a:ext cx="56852" cy="286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5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E4F1-15C4-4D38-A7AC-88C013761F4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7DA8-3CC4-4986-A60C-C88B7E24A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C698C-F45C-418C-AB11-EC632F7A7F1F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1746" name="Rectangle 4536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28838" y="744538"/>
            <a:ext cx="2803525" cy="2103437"/>
          </a:xfrm>
          <a:ln cap="flat">
            <a:headEnd type="none" w="med" len="med"/>
            <a:tailEnd type="none" w="med" len="med"/>
          </a:ln>
        </p:spPr>
      </p:sp>
      <p:sp>
        <p:nvSpPr>
          <p:cNvPr id="31747" name="Rectangle 4536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C698C-F45C-418C-AB11-EC632F7A7F1F}" type="slidenum">
              <a:rPr lang="en-US" smtClean="0">
                <a:solidFill>
                  <a:prstClr val="black"/>
                </a:solidFill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746" name="Rectangle 4536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28838" y="744538"/>
            <a:ext cx="2803525" cy="2103437"/>
          </a:xfrm>
          <a:ln cap="flat">
            <a:headEnd type="none" w="med" len="med"/>
            <a:tailEnd type="none" w="med" len="med"/>
          </a:ln>
        </p:spPr>
      </p:sp>
      <p:sp>
        <p:nvSpPr>
          <p:cNvPr id="31747" name="Rectangle 4536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4"/>
          <p:cNvSpPr txBox="1">
            <a:spLocks noGrp="1" noChangeArrowheads="1"/>
          </p:cNvSpPr>
          <p:nvPr/>
        </p:nvSpPr>
        <p:spPr bwMode="auto">
          <a:xfrm>
            <a:off x="5533888" y="9428273"/>
            <a:ext cx="1262249" cy="4966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57" tIns="46581" rIns="93157" bIns="46581" anchor="b"/>
          <a:lstStyle/>
          <a:p>
            <a:pPr algn="r" defTabSz="949370" fontAlgn="base">
              <a:spcBef>
                <a:spcPct val="0"/>
              </a:spcBef>
              <a:spcAft>
                <a:spcPct val="0"/>
              </a:spcAft>
              <a:defRPr/>
            </a:pPr>
            <a:fld id="{D137A8CF-5A27-4779-83A1-0F18041F8D9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defTabSz="94937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CH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7570" name="Rectangle 2232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cap="flat" algn="ctr">
            <a:headEnd type="none" w="med" len="med"/>
            <a:tailEnd type="none" w="med" len="med"/>
          </a:ln>
        </p:spPr>
      </p:sp>
      <p:sp>
        <p:nvSpPr>
          <p:cNvPr id="237571" name="Rectangle 2232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4"/>
          <p:cNvSpPr txBox="1">
            <a:spLocks noGrp="1" noChangeArrowheads="1"/>
          </p:cNvSpPr>
          <p:nvPr/>
        </p:nvSpPr>
        <p:spPr bwMode="auto">
          <a:xfrm>
            <a:off x="5533888" y="9428273"/>
            <a:ext cx="1262249" cy="4966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57" tIns="46581" rIns="93157" bIns="46581" anchor="b"/>
          <a:lstStyle/>
          <a:p>
            <a:pPr algn="r" defTabSz="949370" fontAlgn="base">
              <a:spcBef>
                <a:spcPct val="0"/>
              </a:spcBef>
              <a:spcAft>
                <a:spcPct val="0"/>
              </a:spcAft>
              <a:defRPr/>
            </a:pPr>
            <a:fld id="{D137A8CF-5A27-4779-83A1-0F18041F8D9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defTabSz="94937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CH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7570" name="Rectangle 2232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cap="flat" algn="ctr">
            <a:headEnd type="none" w="med" len="med"/>
            <a:tailEnd type="none" w="med" len="med"/>
          </a:ln>
        </p:spPr>
      </p:sp>
      <p:sp>
        <p:nvSpPr>
          <p:cNvPr id="237571" name="Rectangle 2232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795" indent="-285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63" indent="-2285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68" indent="-2285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973" indent="-2285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078" indent="-2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183" indent="-2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288" indent="-2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394" indent="-2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5C0E50-94D0-4BC2-833A-588A1E5B0F6A}" type="slidenum">
              <a:rPr lang="ru-RU" smtClean="0">
                <a:solidFill>
                  <a:prstClr val="black"/>
                </a:solidFill>
              </a:rPr>
              <a:pPr eaLnBrk="1" hangingPunct="1"/>
              <a:t>15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4"/>
          <p:cNvSpPr txBox="1">
            <a:spLocks noGrp="1" noChangeArrowheads="1"/>
          </p:cNvSpPr>
          <p:nvPr/>
        </p:nvSpPr>
        <p:spPr bwMode="auto">
          <a:xfrm>
            <a:off x="5533888" y="9428273"/>
            <a:ext cx="1262249" cy="4966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57" tIns="46581" rIns="93157" bIns="46581" anchor="b"/>
          <a:lstStyle/>
          <a:p>
            <a:pPr algn="r" defTabSz="949370">
              <a:defRPr/>
            </a:pPr>
            <a:fld id="{D137A8CF-5A27-4779-83A1-0F18041F8D9D}" type="slidenum">
              <a:rPr lang="en-US" sz="1200">
                <a:latin typeface="Times New Roman" pitchFamily="18" charset="0"/>
              </a:rPr>
              <a:pPr algn="r" defTabSz="949370">
                <a:defRPr/>
              </a:pPr>
              <a:t>16</a:t>
            </a:fld>
            <a:endParaRPr lang="de-CH" sz="1200" dirty="0">
              <a:latin typeface="Times New Roman" pitchFamily="18" charset="0"/>
            </a:endParaRPr>
          </a:p>
        </p:txBody>
      </p:sp>
      <p:sp>
        <p:nvSpPr>
          <p:cNvPr id="237570" name="Rectangle 2232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cap="flat" algn="ctr">
            <a:headEnd type="none" w="med" len="med"/>
            <a:tailEnd type="none" w="med" len="med"/>
          </a:ln>
        </p:spPr>
      </p:sp>
      <p:sp>
        <p:nvSpPr>
          <p:cNvPr id="237571" name="Rectangle 2232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5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288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2207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9104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05226"/>
      </p:ext>
    </p:extLst>
  </p:cSld>
  <p:clrMapOvr>
    <a:masterClrMapping/>
  </p:clrMapOvr>
  <p:transition>
    <p:split orient="vert"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48243"/>
      </p:ext>
    </p:extLst>
  </p:cSld>
  <p:clrMapOvr>
    <a:masterClrMapping/>
  </p:clrMapOvr>
  <p:transition>
    <p:split orient="vert"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3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115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6830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6695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310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075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2063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263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81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08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1005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353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03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7051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79405"/>
      </p:ext>
    </p:extLst>
  </p:cSld>
  <p:clrMapOvr>
    <a:masterClrMapping/>
  </p:clrMapOvr>
  <p:transition>
    <p:split orient="vert" dir="in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8265"/>
      </p:ext>
    </p:extLst>
  </p:cSld>
  <p:clrMapOvr>
    <a:masterClrMapping/>
  </p:clrMapOvr>
  <p:transition>
    <p:split orient="vert" dir="in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2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3105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3524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6285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87771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036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2825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49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2284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07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878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4087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770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0357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895"/>
      </p:ext>
    </p:extLst>
  </p:cSld>
  <p:clrMapOvr>
    <a:masterClrMapping/>
  </p:clrMapOvr>
  <p:transition>
    <p:split orient="vert" dir="in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35148"/>
      </p:ext>
    </p:extLst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81797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0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49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4229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992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56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858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050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879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06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5823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9748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684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8210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710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07839"/>
      </p:ext>
    </p:extLst>
  </p:cSld>
  <p:clrMapOvr>
    <a:masterClrMapping/>
  </p:clrMapOvr>
  <p:transition>
    <p:split orient="vert" dir="in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8103"/>
      </p:ext>
    </p:extLst>
  </p:cSld>
  <p:clrMapOvr>
    <a:masterClrMapping/>
  </p:clrMapOvr>
  <p:transition>
    <p:split orient="vert" dir="in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7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385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7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2270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20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67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2148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4101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76719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92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8966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4357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9890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5557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26555"/>
      </p:ext>
    </p:extLst>
  </p:cSld>
  <p:clrMapOvr>
    <a:masterClrMapping/>
  </p:clrMapOvr>
  <p:transition>
    <p:split orient="vert" dir="in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00336"/>
      </p:ext>
    </p:extLst>
  </p:cSld>
  <p:clrMapOvr>
    <a:masterClrMapping/>
  </p:clrMapOvr>
  <p:transition>
    <p:split orient="vert" dir="in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3847"/>
      </p:ext>
    </p:extLst>
  </p:cSld>
  <p:clrMapOvr>
    <a:masterClrMapping/>
  </p:clrMapOvr>
  <p:transition>
    <p:split orient="vert" dir="in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03660"/>
      </p:ext>
    </p:extLst>
  </p:cSld>
  <p:clrMapOvr>
    <a:masterClrMapping/>
  </p:clrMapOvr>
  <p:transition>
    <p:split orient="vert" dir="in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44237"/>
      </p:ext>
    </p:extLst>
  </p:cSld>
  <p:clrMapOvr>
    <a:masterClrMapping/>
  </p:clrMapOvr>
  <p:transition>
    <p:split orient="vert" dir="in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00366"/>
      </p:ext>
    </p:extLst>
  </p:cSld>
  <p:clrMapOvr>
    <a:masterClrMapping/>
  </p:clrMapOvr>
  <p:transition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96349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92551"/>
      </p:ext>
    </p:extLst>
  </p:cSld>
  <p:clrMapOvr>
    <a:masterClrMapping/>
  </p:clrMapOvr>
  <p:transition>
    <p:split orient="vert" dir="in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3902"/>
      </p:ext>
    </p:extLst>
  </p:cSld>
  <p:clrMapOvr>
    <a:masterClrMapping/>
  </p:clrMapOvr>
  <p:transition>
    <p:split orient="vert" dir="in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29550"/>
      </p:ext>
    </p:extLst>
  </p:cSld>
  <p:clrMapOvr>
    <a:masterClrMapping/>
  </p:clrMapOvr>
  <p:transition>
    <p:split orient="vert" dir="in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6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59059"/>
      </p:ext>
    </p:extLst>
  </p:cSld>
  <p:clrMapOvr>
    <a:masterClrMapping/>
  </p:clrMapOvr>
  <p:transition>
    <p:split orient="vert" dir="in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57328"/>
      </p:ext>
    </p:extLst>
  </p:cSld>
  <p:clrMapOvr>
    <a:masterClrMapping/>
  </p:clrMapOvr>
  <p:transition>
    <p:split orient="vert" dir="in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20374"/>
      </p:ext>
    </p:extLst>
  </p:cSld>
  <p:clrMapOvr>
    <a:masterClrMapping/>
  </p:clrMapOvr>
  <p:transition>
    <p:split orient="vert" dir="in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08529"/>
      </p:ext>
    </p:extLst>
  </p:cSld>
  <p:clrMapOvr>
    <a:masterClrMapping/>
  </p:clrMapOvr>
  <p:transition>
    <p:split orient="vert" dir="in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7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3867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497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72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8193"/>
      </p:ext>
    </p:extLst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18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247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962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240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3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47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3971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953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673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22661"/>
      </p:ext>
    </p:extLst>
  </p:cSld>
  <p:clrMapOvr>
    <a:masterClrMapping/>
  </p:clrMapOvr>
  <p:transition>
    <p:split orient="vert" dir="in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11596"/>
      </p:ext>
    </p:extLst>
  </p:cSld>
  <p:clrMapOvr>
    <a:masterClrMapping/>
  </p:clrMapOvr>
  <p:transition>
    <p:split orient="vert"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57318"/>
      </p:ext>
    </p:extLst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57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984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0170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468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3097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5698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227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155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94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5401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59903"/>
      </p:ext>
    </p:extLst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6126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37772"/>
      </p:ext>
    </p:extLst>
  </p:cSld>
  <p:clrMapOvr>
    <a:masterClrMapping/>
  </p:clrMapOvr>
  <p:transition>
    <p:split orient="vert" dir="in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70959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30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3580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1022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5260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12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7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71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20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6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49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91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5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0" y="685800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3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88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0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0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5076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0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49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68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1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10134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8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3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3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7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95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98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1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402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588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55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91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1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158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1" y="4767067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58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70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2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1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8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601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3840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518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2929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7484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26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79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13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392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9980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487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71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2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8188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19940"/>
      </p:ext>
    </p:extLst>
  </p:cSld>
  <p:clrMapOvr>
    <a:masterClrMapping/>
  </p:clrMapOvr>
  <p:transition>
    <p:split orient="vert"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6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8480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6434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28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090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0237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67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446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12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9054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1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410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4460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489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4572"/>
      </p:ext>
    </p:extLst>
  </p:cSld>
  <p:clrMapOvr>
    <a:masterClrMapping/>
  </p:clrMapOvr>
  <p:transition>
    <p:split orient="vert"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72540"/>
      </p:ext>
    </p:extLst>
  </p:cSld>
  <p:clrMapOvr>
    <a:masterClrMapping/>
  </p:clrMapOvr>
  <p:transition>
    <p:split orient="vert"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5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990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0024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5837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56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974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55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37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0658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11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0118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5704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7878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85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86022"/>
      </p:ext>
    </p:extLst>
  </p:cSld>
  <p:clrMapOvr>
    <a:masterClrMapping/>
  </p:clrMapOvr>
  <p:transition>
    <p:split orient="vert"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05843"/>
      </p:ext>
    </p:extLst>
  </p:cSld>
  <p:clrMapOvr>
    <a:masterClrMapping/>
  </p:clrMapOvr>
  <p:transition>
    <p:split orient="vert"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5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892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071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8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84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55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0003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210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4732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10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2897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4682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2539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3856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0078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717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65232"/>
      </p:ext>
    </p:extLst>
  </p:cSld>
  <p:clrMapOvr>
    <a:masterClrMapping/>
  </p:clrMapOvr>
  <p:transition>
    <p:split orient="vert" dir="in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4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5304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0814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153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319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885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490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131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09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8391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225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12FB-42D7-4648-99B6-9FB067AF79C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0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47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47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47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46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46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46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5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32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32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6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26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6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3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15" y="617223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3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8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5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667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0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15" y="6172535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3/23/2022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535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810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5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53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53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53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6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52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52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52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51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51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51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50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50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50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49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49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49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7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48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48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48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648200" y="1714490"/>
            <a:ext cx="44958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Cambria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6201 км</a:t>
            </a:r>
            <a:r>
              <a:rPr lang="ru-RU" sz="1500" baseline="30000" dirty="0" smtClean="0">
                <a:latin typeface="Times New Roman" pitchFamily="18" charset="0"/>
                <a:cs typeface="Times New Roman" pitchFamily="18" charset="0"/>
              </a:rPr>
              <a:t>2;</a:t>
            </a:r>
            <a:endParaRPr lang="ru-RU" sz="15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Численность населения 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22,0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чел.;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Количество МО СП  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17;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36 населенных пунктов;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Индекс промышленного производства -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107,5%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Численность работников  организаций 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7943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чел.;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регистрируемой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безработицы-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0,5%;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Количество юридических лиц -239;</a:t>
            </a:r>
          </a:p>
          <a:p>
            <a:pPr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субъектов малого предпринимательства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327чел.</a:t>
            </a:r>
          </a:p>
          <a:p>
            <a:pPr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Количество самозанятых-269чел;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Протяженность автомобильных дорог  местного значения  –562,8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км;</a:t>
            </a:r>
          </a:p>
          <a:p>
            <a:pPr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Объем инвестиций – 722,2млн.руб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 «Бичурский район»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фото карта бичур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фото карта бичур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C:\Users\СлавияТех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1008"/>
            <a:ext cx="3929090" cy="2880320"/>
          </a:xfrm>
          <a:prstGeom prst="rect">
            <a:avLst/>
          </a:prstGeom>
          <a:noFill/>
        </p:spPr>
      </p:pic>
      <p:pic>
        <p:nvPicPr>
          <p:cNvPr id="22534" name="Picture 6" descr="C:\Users\СлавияТех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3429024" cy="1857388"/>
          </a:xfrm>
          <a:prstGeom prst="rect">
            <a:avLst/>
          </a:prstGeom>
          <a:noFill/>
        </p:spPr>
      </p:pic>
      <p:pic>
        <p:nvPicPr>
          <p:cNvPr id="9" name="Рисунок 8" descr="Описание: Герб Бичуры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214290"/>
            <a:ext cx="1085821" cy="1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7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176593"/>
            <a:ext cx="91440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5ECCF3"/>
                </a:solidFill>
                <a:latin typeface="Segoe"/>
              </a:rPr>
              <a:t>Исполнение бюджета </a:t>
            </a:r>
            <a:r>
              <a:rPr lang="ru-RU" sz="2800" b="1" dirty="0">
                <a:solidFill>
                  <a:srgbClr val="5ECCF3"/>
                </a:solidFill>
                <a:latin typeface="Segoe"/>
              </a:rPr>
              <a:t>муниципального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5ECCF3"/>
                </a:solidFill>
                <a:latin typeface="Segoe"/>
              </a:rPr>
              <a:t>«Бичурский  район</a:t>
            </a:r>
            <a:r>
              <a:rPr lang="ru-RU" sz="2800" b="1" dirty="0" smtClean="0">
                <a:solidFill>
                  <a:srgbClr val="5ECCF3"/>
                </a:solidFill>
                <a:latin typeface="Segoe"/>
              </a:rPr>
              <a:t>» за 2020 год</a:t>
            </a:r>
            <a:endParaRPr lang="en-US" sz="2800" b="1" dirty="0">
              <a:solidFill>
                <a:srgbClr val="5ECCF3"/>
              </a:solidFill>
              <a:latin typeface="Segoe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</a:rPr>
              <a:t>Администрация муниципального образования «</a:t>
            </a:r>
            <a:r>
              <a:rPr lang="ru-RU" sz="2000" b="1" dirty="0" err="1">
                <a:solidFill>
                  <a:prstClr val="white"/>
                </a:solidFill>
                <a:latin typeface="Arial" pitchFamily="34" charset="0"/>
              </a:rPr>
              <a:t>Бичурский</a:t>
            </a:r>
            <a:r>
              <a:rPr lang="ru-RU" sz="2000" b="1" dirty="0">
                <a:solidFill>
                  <a:prstClr val="white"/>
                </a:solidFill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</a:rPr>
              <a:t>район»</a:t>
            </a:r>
            <a:endParaRPr lang="ru-RU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30723" name="Picture 12" descr="Герб Бичуры 11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4706" t="20589" r="14706" b="23531"/>
          <a:stretch>
            <a:fillRect/>
          </a:stretch>
        </p:blipFill>
        <p:spPr bwMode="auto">
          <a:xfrm>
            <a:off x="3848100" y="698500"/>
            <a:ext cx="1347788" cy="1447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9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988" name="Group 9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9970402"/>
              </p:ext>
            </p:extLst>
          </p:nvPr>
        </p:nvGraphicFramePr>
        <p:xfrm>
          <a:off x="52114" y="2"/>
          <a:ext cx="9039774" cy="6321459"/>
        </p:xfrm>
        <a:graphic>
          <a:graphicData uri="http://schemas.openxmlformats.org/drawingml/2006/table">
            <a:tbl>
              <a:tblPr/>
              <a:tblGrid>
                <a:gridCol w="919486"/>
                <a:gridCol w="5111760"/>
                <a:gridCol w="1708494"/>
                <a:gridCol w="1300034"/>
              </a:tblGrid>
              <a:tr h="98072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бюджет</a:t>
                      </a:r>
                    </a:p>
                  </a:txBody>
                  <a:tcPr marL="84406" marR="84406" marT="45713" marB="45713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26.02.21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89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31.03.21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5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30.04.21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25.06.21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30.07.21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24.09.21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6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26.11.21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28.12.21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4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988" name="Group 9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02645001"/>
              </p:ext>
            </p:extLst>
          </p:nvPr>
        </p:nvGraphicFramePr>
        <p:xfrm>
          <a:off x="0" y="0"/>
          <a:ext cx="9144000" cy="6492619"/>
        </p:xfrm>
        <a:graphic>
          <a:graphicData uri="http://schemas.openxmlformats.org/drawingml/2006/table">
            <a:tbl>
              <a:tblPr/>
              <a:tblGrid>
                <a:gridCol w="2543908"/>
                <a:gridCol w="2220058"/>
                <a:gridCol w="2135065"/>
                <a:gridCol w="2244969"/>
              </a:tblGrid>
              <a:tr h="11967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Показатели исполнения          консолидированного бюджета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млн.руб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.)</a:t>
                      </a:r>
                    </a:p>
                  </a:txBody>
                  <a:tcPr marL="84406" marR="84406" marT="45713" marB="45713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7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2021г.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913,2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917,8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100,5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6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 МО «Бичурский» район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831,7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834,9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100,3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52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Бюджеты МО-СП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81,5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82,9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101,7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1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-21,0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86713"/>
              </p:ext>
            </p:extLst>
          </p:nvPr>
        </p:nvGraphicFramePr>
        <p:xfrm>
          <a:off x="118582" y="908720"/>
          <a:ext cx="8906836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-21773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Динамика исполнения консолидированного бюджета по доходам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(млн. руб.)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36552" name="Rectangle 10"/>
          <p:cNvSpPr>
            <a:spLocks noChangeArrowheads="1"/>
          </p:cNvSpPr>
          <p:nvPr/>
        </p:nvSpPr>
        <p:spPr bwMode="auto">
          <a:xfrm>
            <a:off x="667663" y="2368550"/>
            <a:ext cx="97064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4" name="Rectangle 12"/>
          <p:cNvSpPr>
            <a:spLocks noChangeArrowheads="1"/>
          </p:cNvSpPr>
          <p:nvPr/>
        </p:nvSpPr>
        <p:spPr bwMode="auto">
          <a:xfrm>
            <a:off x="667678" y="4848087"/>
            <a:ext cx="869043" cy="3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5" name="Rectangle 13"/>
          <p:cNvSpPr>
            <a:spLocks noChangeArrowheads="1"/>
          </p:cNvSpPr>
          <p:nvPr/>
        </p:nvSpPr>
        <p:spPr bwMode="auto">
          <a:xfrm>
            <a:off x="4078514" y="4659086"/>
            <a:ext cx="943428" cy="56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7" name="Rectangle 15"/>
          <p:cNvSpPr>
            <a:spLocks noChangeArrowheads="1"/>
          </p:cNvSpPr>
          <p:nvPr/>
        </p:nvSpPr>
        <p:spPr bwMode="auto">
          <a:xfrm>
            <a:off x="5303158" y="908720"/>
            <a:ext cx="99703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70727" y="1936502"/>
            <a:ext cx="12629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644375"/>
              </p:ext>
            </p:extLst>
          </p:nvPr>
        </p:nvGraphicFramePr>
        <p:xfrm>
          <a:off x="46898" y="1031528"/>
          <a:ext cx="8326315" cy="568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Динамика исполнения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бюджета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по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доходам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сельских поселений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(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</a:rPr>
              <a:t>млн.руб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.)</a:t>
            </a:r>
          </a:p>
        </p:txBody>
      </p:sp>
      <p:sp>
        <p:nvSpPr>
          <p:cNvPr id="236552" name="Rectangle 10"/>
          <p:cNvSpPr>
            <a:spLocks noChangeArrowheads="1"/>
          </p:cNvSpPr>
          <p:nvPr/>
        </p:nvSpPr>
        <p:spPr bwMode="auto">
          <a:xfrm>
            <a:off x="2108872" y="2368550"/>
            <a:ext cx="997033" cy="84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</a:rPr>
              <a:t>43,9</a:t>
            </a:r>
            <a:endParaRPr lang="ru-RU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4" name="Rectangle 12"/>
          <p:cNvSpPr>
            <a:spLocks noChangeArrowheads="1"/>
          </p:cNvSpPr>
          <p:nvPr/>
        </p:nvSpPr>
        <p:spPr bwMode="auto">
          <a:xfrm>
            <a:off x="2108718" y="4725451"/>
            <a:ext cx="997034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</a:rPr>
              <a:t>26,3</a:t>
            </a:r>
            <a:endParaRPr lang="ru-RU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5" name="Rectangle 13"/>
          <p:cNvSpPr>
            <a:spLocks noChangeArrowheads="1"/>
          </p:cNvSpPr>
          <p:nvPr/>
        </p:nvSpPr>
        <p:spPr bwMode="auto">
          <a:xfrm>
            <a:off x="5312771" y="4725451"/>
            <a:ext cx="1006646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</a:rPr>
              <a:t>28,8</a:t>
            </a:r>
            <a:endParaRPr lang="ru-RU" sz="2800" b="1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7" name="Rectangle 15"/>
          <p:cNvSpPr>
            <a:spLocks noChangeArrowheads="1"/>
          </p:cNvSpPr>
          <p:nvPr/>
        </p:nvSpPr>
        <p:spPr bwMode="auto">
          <a:xfrm>
            <a:off x="5322381" y="908722"/>
            <a:ext cx="997034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</a:rPr>
              <a:t>82,9</a:t>
            </a:r>
            <a:endParaRPr lang="ru-RU" sz="3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2383" y="2485509"/>
            <a:ext cx="911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</a:rPr>
              <a:t>54,1</a:t>
            </a:r>
            <a:endParaRPr lang="ru-RU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108718" y="908723"/>
            <a:ext cx="99703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</a:rPr>
              <a:t>70,2</a:t>
            </a:r>
            <a:endParaRPr lang="ru-RU" sz="36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074" name="Group 1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01819045"/>
              </p:ext>
            </p:extLst>
          </p:nvPr>
        </p:nvGraphicFramePr>
        <p:xfrm>
          <a:off x="107504" y="116632"/>
          <a:ext cx="8965504" cy="6323199"/>
        </p:xfrm>
        <a:graphic>
          <a:graphicData uri="http://schemas.openxmlformats.org/drawingml/2006/table">
            <a:tbl>
              <a:tblPr/>
              <a:tblGrid>
                <a:gridCol w="2881267"/>
                <a:gridCol w="1850025"/>
                <a:gridCol w="1732676"/>
                <a:gridCol w="2501536"/>
              </a:tblGrid>
              <a:tr h="14520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Показатели исполнения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бюджета МО "Бичурский район за 2021 год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млн.руб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.)</a:t>
                      </a:r>
                    </a:p>
                  </a:txBody>
                  <a:tcPr marL="84406" marR="84406" marT="45719" marB="45719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но 2021г.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-но 2021г.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1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831,7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834,9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100,3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8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136,2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141,6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104,0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2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20,6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21,0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101,9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08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поступления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635,5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633,3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99,6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0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932263"/>
              </p:ext>
            </p:extLst>
          </p:nvPr>
        </p:nvGraphicFramePr>
        <p:xfrm>
          <a:off x="46898" y="1031528"/>
          <a:ext cx="8326315" cy="568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Динамика исполнения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бюджета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по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доходам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сельских поселений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(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</a:rPr>
              <a:t>млн.руб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.)</a:t>
            </a:r>
          </a:p>
        </p:txBody>
      </p:sp>
      <p:sp>
        <p:nvSpPr>
          <p:cNvPr id="236552" name="Rectangle 10"/>
          <p:cNvSpPr>
            <a:spLocks noChangeArrowheads="1"/>
          </p:cNvSpPr>
          <p:nvPr/>
        </p:nvSpPr>
        <p:spPr bwMode="auto">
          <a:xfrm>
            <a:off x="667663" y="2368550"/>
            <a:ext cx="970643" cy="13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28,0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6554" name="Rectangle 12"/>
          <p:cNvSpPr>
            <a:spLocks noChangeArrowheads="1"/>
          </p:cNvSpPr>
          <p:nvPr/>
        </p:nvSpPr>
        <p:spPr bwMode="auto">
          <a:xfrm>
            <a:off x="667678" y="4848109"/>
            <a:ext cx="869043" cy="3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19,1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6555" name="Rectangle 13"/>
          <p:cNvSpPr>
            <a:spLocks noChangeArrowheads="1"/>
          </p:cNvSpPr>
          <p:nvPr/>
        </p:nvSpPr>
        <p:spPr bwMode="auto">
          <a:xfrm>
            <a:off x="4078514" y="5036793"/>
            <a:ext cx="943428" cy="26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23,4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6557" name="Rectangle 15"/>
          <p:cNvSpPr>
            <a:spLocks noChangeArrowheads="1"/>
          </p:cNvSpPr>
          <p:nvPr/>
        </p:nvSpPr>
        <p:spPr bwMode="auto">
          <a:xfrm>
            <a:off x="5322382" y="908721"/>
            <a:ext cx="9970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smtClean="0"/>
              <a:t>54,0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591" y="2485509"/>
            <a:ext cx="825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30,6</a:t>
            </a:r>
            <a:endParaRPr lang="ru-RU" sz="2800" b="1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108719" y="908723"/>
            <a:ext cx="99703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/>
              <a:t>47,1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63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46" y="734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08292"/>
              </p:ext>
            </p:extLst>
          </p:nvPr>
        </p:nvGraphicFramePr>
        <p:xfrm>
          <a:off x="9" y="1052736"/>
          <a:ext cx="8666285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46" y="739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0932" y="274638"/>
            <a:ext cx="823587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Структура безвозмездных поступлений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03265077"/>
              </p:ext>
            </p:extLst>
          </p:nvPr>
        </p:nvGraphicFramePr>
        <p:xfrm>
          <a:off x="5" y="908480"/>
          <a:ext cx="875475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764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342" name="Group 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38025933"/>
              </p:ext>
            </p:extLst>
          </p:nvPr>
        </p:nvGraphicFramePr>
        <p:xfrm>
          <a:off x="251520" y="0"/>
          <a:ext cx="8712968" cy="6449292"/>
        </p:xfrm>
        <a:graphic>
          <a:graphicData uri="http://schemas.openxmlformats.org/drawingml/2006/table">
            <a:tbl>
              <a:tblPr/>
              <a:tblGrid>
                <a:gridCol w="2901543"/>
                <a:gridCol w="1922993"/>
                <a:gridCol w="2016224"/>
                <a:gridCol w="1872208"/>
              </a:tblGrid>
              <a:tr h="123264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ИСПОЛНЕНИЕ РАСХОДОВ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млн.руб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.)</a:t>
                      </a:r>
                    </a:p>
                  </a:txBody>
                  <a:tcPr marL="84406" marR="84406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но 2021г.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-но   2021г.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испол-ния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30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 МО «Бичурский» район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848,01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835,0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98,46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0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Бюджеты МО-СП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86,18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83,75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97,18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Консолидированный бюджет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934,19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918,75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98,35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Динамика расходов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53937949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9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468661"/>
              </p:ext>
            </p:extLst>
          </p:nvPr>
        </p:nvGraphicFramePr>
        <p:xfrm>
          <a:off x="2143108" y="1500174"/>
          <a:ext cx="4733148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5344181"/>
            <a:ext cx="287789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6" y="5429264"/>
            <a:ext cx="277297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Картинка 17 из 64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093" y="4034717"/>
            <a:ext cx="22652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357426" y="285728"/>
            <a:ext cx="6286544" cy="114300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экономики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2" descr="P1000559"/>
          <p:cNvPicPr>
            <a:picLocks noChangeAspect="1" noChangeArrowheads="1"/>
          </p:cNvPicPr>
          <p:nvPr/>
        </p:nvPicPr>
        <p:blipFill>
          <a:blip r:embed="rId6">
            <a:lum bright="18000" contrast="18000"/>
          </a:blip>
          <a:srcRect/>
          <a:stretch>
            <a:fillRect/>
          </a:stretch>
        </p:blipFill>
        <p:spPr bwMode="auto">
          <a:xfrm>
            <a:off x="2" y="4071942"/>
            <a:ext cx="26997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IMG_47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4090" y="1500174"/>
            <a:ext cx="2214578" cy="1428760"/>
          </a:xfrm>
          <a:prstGeom prst="rect">
            <a:avLst/>
          </a:prstGeom>
          <a:solidFill>
            <a:schemeClr val="accent1"/>
          </a:solidFill>
          <a:ln w="57150">
            <a:noFill/>
            <a:miter lim="800000"/>
            <a:headEnd/>
            <a:tailEnd/>
          </a:ln>
        </p:spPr>
      </p:pic>
      <p:pic>
        <p:nvPicPr>
          <p:cNvPr id="22" name="Picture 6" descr="подборка 2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304" y="2928934"/>
            <a:ext cx="1870364" cy="114300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" name="Рисунок 22" descr="Описание: Герб Бичуры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8" y="214290"/>
            <a:ext cx="1085821" cy="1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SC05869"/>
          <p:cNvPicPr>
            <a:picLocks noChangeAspect="1" noChangeArrowheads="1"/>
          </p:cNvPicPr>
          <p:nvPr/>
        </p:nvPicPr>
        <p:blipFill>
          <a:blip r:embed="rId10" cstate="print"/>
          <a:srcRect l="22984" t="18311" r="23384" b="16295"/>
          <a:stretch>
            <a:fillRect/>
          </a:stretch>
        </p:blipFill>
        <p:spPr bwMode="auto">
          <a:xfrm>
            <a:off x="1" y="1357298"/>
            <a:ext cx="15334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6" y="2928934"/>
            <a:ext cx="2378075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Динамика расходов по разделам        </a:t>
            </a:r>
          </a:p>
        </p:txBody>
      </p:sp>
      <p:graphicFrame>
        <p:nvGraphicFramePr>
          <p:cNvPr id="7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47962409"/>
              </p:ext>
            </p:extLst>
          </p:nvPr>
        </p:nvGraphicFramePr>
        <p:xfrm>
          <a:off x="4632" y="1772816"/>
          <a:ext cx="902541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59436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301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-29308" y="110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674501"/>
              </p:ext>
            </p:extLst>
          </p:nvPr>
        </p:nvGraphicFramePr>
        <p:xfrm>
          <a:off x="-213762" y="-387424"/>
          <a:ext cx="10188858" cy="760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494792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Исполнение расходов по муниципальным программам (млн. </a:t>
            </a:r>
            <a:r>
              <a:rPr lang="ru-RU" sz="3200" dirty="0" err="1"/>
              <a:t>руб</a:t>
            </a:r>
            <a:r>
              <a:rPr lang="ru-RU" sz="3200" dirty="0"/>
              <a:t>) </a:t>
            </a:r>
            <a:r>
              <a:rPr lang="ru-RU" dirty="0"/>
              <a:t>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0414598"/>
              </p:ext>
            </p:extLst>
          </p:nvPr>
        </p:nvGraphicFramePr>
        <p:xfrm>
          <a:off x="118582" y="1772816"/>
          <a:ext cx="902541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60607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2113" y="-59665"/>
            <a:ext cx="903556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топливно–энергетическим ресурсам   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Бичурский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5" name="Group 6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14164113"/>
              </p:ext>
            </p:extLst>
          </p:nvPr>
        </p:nvGraphicFramePr>
        <p:xfrm>
          <a:off x="56325" y="1196752"/>
          <a:ext cx="9035561" cy="5262304"/>
        </p:xfrm>
        <a:graphic>
          <a:graphicData uri="http://schemas.openxmlformats.org/drawingml/2006/table">
            <a:tbl>
              <a:tblPr/>
              <a:tblGrid>
                <a:gridCol w="3507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5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72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0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на 2021г.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(план) на  2021г.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из них: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34,91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34,91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КОММУН.УСЛУГИ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10,71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10,71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ТВЕРД. ТОПЛИВО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8,35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8,35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ПОДВОЗ УГЛЯ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8439" y="-12254"/>
            <a:ext cx="90355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Движение и структура муниципального долга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           за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</a:rPr>
              <a:t> 2021 год. </a:t>
            </a:r>
            <a:endParaRPr lang="ru-RU" sz="2800" b="1" dirty="0">
              <a:solidFill>
                <a:prstClr val="black"/>
              </a:solidFill>
              <a:latin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                               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</a:rPr>
              <a:t>(млн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</a:rPr>
              <a:t>. руб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</a:rPr>
              <a:t>.)</a:t>
            </a:r>
          </a:p>
        </p:txBody>
      </p:sp>
      <p:graphicFrame>
        <p:nvGraphicFramePr>
          <p:cNvPr id="270464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61467"/>
              </p:ext>
            </p:extLst>
          </p:nvPr>
        </p:nvGraphicFramePr>
        <p:xfrm>
          <a:off x="251520" y="1556792"/>
          <a:ext cx="8508022" cy="5223828"/>
        </p:xfrm>
        <a:graphic>
          <a:graphicData uri="http://schemas.openxmlformats.org/drawingml/2006/table">
            <a:tbl>
              <a:tblPr/>
              <a:tblGrid>
                <a:gridCol w="1661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0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9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5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1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сальдо на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01.01.2021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привле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чено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2021 году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погашено в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2021 году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сальдо  </a:t>
                      </a:r>
                    </a:p>
                    <a:p>
                      <a:pPr marL="15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01.01.2022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Всего,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4,46</a:t>
                      </a:r>
                      <a:endParaRPr kumimoji="0" lang="ru-RU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14,41</a:t>
                      </a:r>
                      <a:endParaRPr kumimoji="0" lang="ru-RU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4,46</a:t>
                      </a:r>
                      <a:endParaRPr kumimoji="0" lang="ru-RU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14,41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Бюдж. кредит из респ.бюджета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4,46</a:t>
                      </a:r>
                      <a:endParaRPr kumimoji="0" lang="ru-RU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14,41</a:t>
                      </a:r>
                      <a:endParaRPr kumimoji="0" lang="ru-RU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4,46</a:t>
                      </a:r>
                      <a:endParaRPr kumimoji="0" lang="ru-RU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14,41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8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581" y="-101600"/>
            <a:ext cx="849776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cs typeface="Times New Roman" pitchFamily="18" charset="0"/>
              </a:rPr>
              <a:t>Дебиторская задолженность консолидированного бюджета</a:t>
            </a:r>
          </a:p>
          <a:p>
            <a:pPr algn="r"/>
            <a:r>
              <a:rPr lang="ru-RU" sz="3200" b="1" dirty="0"/>
              <a:t>(</a:t>
            </a:r>
            <a:r>
              <a:rPr lang="ru-RU" sz="3200" b="1" dirty="0" err="1"/>
              <a:t>млн.руб</a:t>
            </a:r>
            <a:r>
              <a:rPr lang="ru-RU" sz="3200" b="1" dirty="0"/>
              <a:t>.)</a:t>
            </a:r>
          </a:p>
          <a:p>
            <a:pPr eaLnBrk="0" hangingPunct="0"/>
            <a:endParaRPr lang="ru-RU" sz="3600" b="1" dirty="0"/>
          </a:p>
        </p:txBody>
      </p:sp>
      <p:graphicFrame>
        <p:nvGraphicFramePr>
          <p:cNvPr id="24177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836365"/>
              </p:ext>
            </p:extLst>
          </p:nvPr>
        </p:nvGraphicFramePr>
        <p:xfrm>
          <a:off x="107503" y="1700808"/>
          <a:ext cx="8607979" cy="4608512"/>
        </p:xfrm>
        <a:graphic>
          <a:graphicData uri="http://schemas.openxmlformats.org/drawingml/2006/table">
            <a:tbl>
              <a:tblPr/>
              <a:tblGrid>
                <a:gridCol w="4032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7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2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01.01.21г.</a:t>
                      </a:r>
                      <a:endParaRPr kumimoji="0" 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3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9400" algn="l"/>
                        </a:tabLst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	Всего, из нее: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0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Централизованные 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кредиты 1992-1994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4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2113" y="-97623"/>
            <a:ext cx="90918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cs typeface="Times New Roman" pitchFamily="18" charset="0"/>
              </a:rPr>
              <a:t>Движение кредиторской задолженности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  </a:t>
            </a:r>
            <a:r>
              <a:rPr lang="ru-RU" sz="3200" b="1" dirty="0">
                <a:cs typeface="Times New Roman" pitchFamily="18" charset="0"/>
              </a:rPr>
              <a:t>2021 год.</a:t>
            </a:r>
          </a:p>
          <a:p>
            <a:pPr algn="r"/>
            <a:r>
              <a:rPr lang="ru-RU" dirty="0"/>
              <a:t> </a:t>
            </a:r>
            <a:r>
              <a:rPr lang="ru-RU" sz="3200" dirty="0"/>
              <a:t> </a:t>
            </a:r>
            <a:r>
              <a:rPr lang="ru-RU" sz="3200" b="1" dirty="0">
                <a:cs typeface="Times New Roman" pitchFamily="18" charset="0"/>
              </a:rPr>
              <a:t>                                  </a:t>
            </a:r>
            <a:r>
              <a:rPr lang="ru-RU" sz="2800" b="1" dirty="0">
                <a:cs typeface="Times New Roman" pitchFamily="18" charset="0"/>
              </a:rPr>
              <a:t>(млн. руб.)</a:t>
            </a:r>
          </a:p>
          <a:p>
            <a:pPr algn="r"/>
            <a:r>
              <a:rPr lang="ru-RU" sz="3200" b="1" dirty="0">
                <a:cs typeface="Times New Roman" pitchFamily="18" charset="0"/>
              </a:rPr>
              <a:t>      </a:t>
            </a:r>
          </a:p>
        </p:txBody>
      </p:sp>
      <p:graphicFrame>
        <p:nvGraphicFramePr>
          <p:cNvPr id="239902" name="Group 2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82955"/>
              </p:ext>
            </p:extLst>
          </p:nvPr>
        </p:nvGraphicFramePr>
        <p:xfrm>
          <a:off x="147109" y="1412776"/>
          <a:ext cx="8901894" cy="5258773"/>
        </p:xfrm>
        <a:graphic>
          <a:graphicData uri="http://schemas.openxmlformats.org/drawingml/2006/table">
            <a:tbl>
              <a:tblPr/>
              <a:tblGrid>
                <a:gridCol w="3344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6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4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Разделы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01.01.2021г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01.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01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.202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г.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Рост(+)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Снижение(-)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3,1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0,01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0,1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0,09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0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Общегосударственные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вопросы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1,8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-0,3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Соц.политика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0,6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0,9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0,3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Охрана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окруж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среды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0,9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-0,9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ЖКХ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2,3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+2,3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5818698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42,9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+39,4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2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2487722"/>
              </p:ext>
            </p:extLst>
          </p:nvPr>
        </p:nvGraphicFramePr>
        <p:xfrm>
          <a:off x="716802" y="476672"/>
          <a:ext cx="7976271" cy="579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378712"/>
      </p:ext>
    </p:extLst>
  </p:cSld>
  <p:clrMapOvr>
    <a:masterClrMapping/>
  </p:clrMapOvr>
  <p:transition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1" y="-36866"/>
            <a:ext cx="84968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Расходы работников ОМСУ за 2020 год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4177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13886"/>
              </p:ext>
            </p:extLst>
          </p:nvPr>
        </p:nvGraphicFramePr>
        <p:xfrm>
          <a:off x="118593" y="626010"/>
          <a:ext cx="8989911" cy="4998297"/>
        </p:xfrm>
        <a:graphic>
          <a:graphicData uri="http://schemas.openxmlformats.org/drawingml/2006/table">
            <a:tbl>
              <a:tblPr/>
              <a:tblGrid>
                <a:gridCol w="7765775"/>
                <a:gridCol w="1224136"/>
              </a:tblGrid>
              <a:tr h="68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Численность работников ОМСУ (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шт.един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33,4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94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Фактические затраты (млн. руб.)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42,81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Численн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работн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бюдж.учрежд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.(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шт.един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за счет субвенции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общеобразоват.стандарта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1419,7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546,82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Фактические затраты на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работн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бюдж.учрежд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.), в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513,27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оплата труда работников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общеобразоват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учрежд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245,15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выплата вознаграждения за классное руководство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21,48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7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r"/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 descr="http://school.xvatit.com/images/f/f5/24.26.12.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286388"/>
            <a:ext cx="2428892" cy="1571612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10796314"/>
              </p:ext>
            </p:extLst>
          </p:nvPr>
        </p:nvGraphicFramePr>
        <p:xfrm>
          <a:off x="2543354" y="783375"/>
          <a:ext cx="3929090" cy="602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57884" y="4215154"/>
            <a:ext cx="32861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Отрасль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«Образование»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учреждений -21;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Общеобразовательных учреждений -22;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образования-2;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воспитанников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-1141;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учащихся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-2917;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отрасли «Образование» -956 чел.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–33892руб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143248"/>
            <a:ext cx="3286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Отрасль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«Культура»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представлена – 5учреждениями;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219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чел.;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27397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71942"/>
            <a:ext cx="33575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Отрасль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представлена – ДЮСШ; спортивных сооружений</a:t>
            </a:r>
            <a:r>
              <a:rPr lang="ru-RU" sz="1400" dirty="0">
                <a:solidFill>
                  <a:prstClr val="black"/>
                </a:solidFill>
              </a:rPr>
              <a:t> – 29;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71чел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 -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29301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43354" y="0"/>
            <a:ext cx="6390472" cy="107157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Социальное развитие</a:t>
            </a:r>
          </a:p>
        </p:txBody>
      </p:sp>
      <p:pic>
        <p:nvPicPr>
          <p:cNvPr id="15" name="Picture 88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7" y="1500174"/>
            <a:ext cx="2357454" cy="1500198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Рисунок 15" descr="Описание: Герб Бичуры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3" y="142852"/>
            <a:ext cx="1085821" cy="1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63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r"/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631703903"/>
              </p:ext>
            </p:extLst>
          </p:nvPr>
        </p:nvGraphicFramePr>
        <p:xfrm>
          <a:off x="285720" y="1571612"/>
          <a:ext cx="478634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1857357" y="285728"/>
            <a:ext cx="6715172" cy="1000132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610690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 Общественный Совет МО «Бичурский район»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 переход на 3-х летний программный бюджет;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Реализуются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программ.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писание: Герб Бичуры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54" y="285728"/>
            <a:ext cx="1085821" cy="1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038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176593"/>
            <a:ext cx="91440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Segoe"/>
              </a:rPr>
              <a:t>Бюджет </a:t>
            </a:r>
            <a:r>
              <a:rPr lang="ru-RU" sz="2800" b="1" dirty="0">
                <a:solidFill>
                  <a:schemeClr val="accent2"/>
                </a:solidFill>
                <a:latin typeface="Segoe"/>
              </a:rPr>
              <a:t>муниципального образования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latin typeface="Segoe"/>
              </a:rPr>
              <a:t>«Бичурский  район</a:t>
            </a:r>
            <a:r>
              <a:rPr lang="ru-RU" sz="2800" b="1" dirty="0" smtClean="0">
                <a:solidFill>
                  <a:schemeClr val="accent2"/>
                </a:solidFill>
                <a:latin typeface="Segoe"/>
              </a:rPr>
              <a:t>» на 2020 год 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Segoe"/>
              </a:rPr>
              <a:t>на плановый период</a:t>
            </a:r>
            <a:r>
              <a:rPr lang="ru-RU" sz="2800" b="1" dirty="0">
                <a:solidFill>
                  <a:schemeClr val="accent2"/>
                </a:solidFill>
                <a:latin typeface="Segoe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Segoe"/>
              </a:rPr>
              <a:t>2021 и 2022 годов</a:t>
            </a:r>
            <a:endParaRPr lang="en-US" sz="2800" b="1" dirty="0">
              <a:solidFill>
                <a:schemeClr val="accent2"/>
              </a:solidFill>
              <a:latin typeface="Segoe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Администрация муниципального образования «Бичурский район»</a:t>
            </a:r>
          </a:p>
        </p:txBody>
      </p:sp>
      <p:pic>
        <p:nvPicPr>
          <p:cNvPr id="30723" name="Picture 12" descr="Герб Бичуры 1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4706" t="20589" r="14706" b="23531"/>
          <a:stretch>
            <a:fillRect/>
          </a:stretch>
        </p:blipFill>
        <p:spPr bwMode="auto">
          <a:xfrm>
            <a:off x="3774374" y="698500"/>
            <a:ext cx="1661722" cy="179439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-50006" y="6235700"/>
            <a:ext cx="9144000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востановленные документы\2017\знаки к слайдам\6358335608920488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9" y="836712"/>
            <a:ext cx="26587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востановленные документы\2017 год\знаки к слайдам\86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85" y="740190"/>
            <a:ext cx="2858164" cy="22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Бюджетная </a:t>
            </a:r>
            <a:r>
              <a:rPr lang="ru-RU" b="1" dirty="0"/>
              <a:t>система </a:t>
            </a:r>
            <a:br>
              <a:rPr lang="ru-RU" b="1" dirty="0"/>
            </a:br>
            <a:r>
              <a:rPr lang="ru-RU" b="1" dirty="0"/>
              <a:t>Российской Федерации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Бюджетная система Российской Федерации</a:t>
            </a:r>
            <a:br>
              <a:rPr lang="ru-RU" b="1" dirty="0"/>
            </a:br>
            <a:r>
              <a:rPr lang="ru-RU" b="1" i="1" dirty="0"/>
              <a:t>ФЕДЕРАЛЬНЫЙ УРОВЕНЬ:</a:t>
            </a:r>
            <a:br>
              <a:rPr lang="ru-RU" b="1" i="1" dirty="0"/>
            </a:br>
            <a:r>
              <a:rPr lang="ru-RU" dirty="0"/>
              <a:t>• Федеральный бюджет;</a:t>
            </a:r>
            <a:br>
              <a:rPr lang="ru-RU" dirty="0"/>
            </a:br>
            <a:r>
              <a:rPr lang="ru-RU" dirty="0"/>
              <a:t>• Бюджеты государственных внебюджетных фондов РФ.</a:t>
            </a:r>
            <a:br>
              <a:rPr lang="ru-RU" dirty="0"/>
            </a:br>
            <a:r>
              <a:rPr lang="ru-RU" b="1" i="1" dirty="0"/>
              <a:t>РЕГИОНАЛЬНЫЙ УРОВЕНЬ:</a:t>
            </a:r>
            <a:br>
              <a:rPr lang="ru-RU" b="1" i="1" dirty="0"/>
            </a:br>
            <a:r>
              <a:rPr lang="ru-RU" dirty="0"/>
              <a:t>• Бюджеты субъектов РФ (бюджет Республики Бурятия);</a:t>
            </a:r>
            <a:br>
              <a:rPr lang="ru-RU" dirty="0"/>
            </a:br>
            <a:r>
              <a:rPr lang="ru-RU" dirty="0"/>
              <a:t>• Бюджеты территориальных государственных внебюджетных фондов РФ.</a:t>
            </a:r>
            <a:br>
              <a:rPr lang="ru-RU" dirty="0"/>
            </a:br>
            <a:r>
              <a:rPr lang="ru-RU" b="1" i="1" dirty="0"/>
              <a:t>МУНИЦИПАЛЬНЫЙ УРОВЕНЬ:</a:t>
            </a:r>
            <a:br>
              <a:rPr lang="ru-RU" b="1" i="1" dirty="0"/>
            </a:br>
            <a:r>
              <a:rPr lang="ru-RU" dirty="0"/>
              <a:t>• Бюджеты муниципальных </a:t>
            </a:r>
            <a:r>
              <a:rPr lang="ru-RU" dirty="0" smtClean="0"/>
              <a:t>районов ( Бюджет МО «</a:t>
            </a:r>
            <a:r>
              <a:rPr lang="ru-RU" dirty="0" err="1" smtClean="0"/>
              <a:t>Бичурский</a:t>
            </a:r>
            <a:r>
              <a:rPr lang="ru-RU" dirty="0" smtClean="0"/>
              <a:t> район»;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Бюджеты городских округов 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бюджеты внутригородских муниципальных образований городов</a:t>
            </a:r>
            <a:br>
              <a:rPr lang="ru-RU" dirty="0"/>
            </a:br>
            <a:r>
              <a:rPr lang="ru-RU" dirty="0"/>
              <a:t>федерального значения Москвы, Санкт-Петербурга и Севастополя;</a:t>
            </a:r>
            <a:br>
              <a:rPr lang="ru-RU" dirty="0"/>
            </a:br>
            <a:r>
              <a:rPr lang="ru-RU" dirty="0"/>
              <a:t>• Бюджеты городских и сельских поселений, бюджеты внутригородских районов.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59408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</a:t>
            </a:r>
            <a:r>
              <a:rPr lang="ru-RU" b="1" dirty="0"/>
              <a:t>термины и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государства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местного самоуправления. По-иному – это смета доходов и расходов,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финансовый документ публично-правового образования;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публичное обсуждение проектов муниципальных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правовых актов по вопросам местного значения, проводимое в соответствии 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федеральными законами, Уставом городского округа «город Улан-Удэ»;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Предельный объем муниципального долга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объем долга, который не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быть превышен при исполнении бюджета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2997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Межбюджетные трансферты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i="1" dirty="0"/>
              <a:t>Межбюджетные трансферты </a:t>
            </a:r>
            <a:r>
              <a:rPr lang="ru-RU" sz="1600" dirty="0"/>
              <a:t>– средства, предоставляемые одним </a:t>
            </a:r>
            <a:r>
              <a:rPr lang="ru-RU" sz="1600"/>
              <a:t>бюджетом </a:t>
            </a:r>
            <a:r>
              <a:rPr lang="ru-RU" sz="1600" smtClean="0"/>
              <a:t>бюджетной системы </a:t>
            </a:r>
            <a:r>
              <a:rPr lang="ru-RU" sz="1600" dirty="0"/>
              <a:t>Российской Федерации другому бюджету бюджетной системы Российской Федерации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21477"/>
              </p:ext>
            </p:extLst>
          </p:nvPr>
        </p:nvGraphicFramePr>
        <p:xfrm>
          <a:off x="827584" y="2708920"/>
          <a:ext cx="7344816" cy="3417243"/>
        </p:xfrm>
        <a:graphic>
          <a:graphicData uri="http://schemas.openxmlformats.org/drawingml/2006/table">
            <a:tbl>
              <a:tblPr/>
              <a:tblGrid>
                <a:gridCol w="2448272"/>
                <a:gridCol w="2448272"/>
                <a:gridCol w="2448272"/>
              </a:tblGrid>
              <a:tr h="472598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</a:t>
                      </a:r>
                      <a:b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трансфертов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Аналогия в семейном бюджете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78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"</a:t>
                      </a:r>
                      <a:r>
                        <a:rPr lang="ru-RU" sz="1200" b="0" i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- дар,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пожертвование)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определения конкретной цели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 использования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"карманные деньги"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902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"</a:t>
                      </a:r>
                      <a:r>
                        <a:rPr lang="ru-RU" sz="1200" b="0" i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- приходить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помощь)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 "переданных"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другим публично-правовым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образованиям полномочий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деньги и посылаете его в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купить продукты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списку)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6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"Subsidium" -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поддержка)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долевого софинансирования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других бюджетов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"добавляете" денег для того,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ваш ребенок купил себе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телефон (а остальные он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накопил сам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67233" y="127737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5200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984" y="630547"/>
            <a:ext cx="8093753" cy="1090023"/>
          </a:xfrm>
        </p:spPr>
        <p:txBody>
          <a:bodyPr>
            <a:noAutofit/>
          </a:bodyPr>
          <a:lstStyle/>
          <a:p>
            <a:pPr algn="ctr"/>
            <a:r>
              <a:rPr lang="ru-RU" sz="36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Бюджетный процесс </a:t>
            </a:r>
            <a:r>
              <a:rPr lang="ru-RU" sz="36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МО «</a:t>
            </a:r>
            <a:r>
              <a:rPr lang="ru-RU" sz="3600" b="1" spc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Бичурский</a:t>
            </a:r>
            <a:r>
              <a:rPr lang="ru-RU" sz="36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район»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253" y="1720574"/>
            <a:ext cx="8086725" cy="4922897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</a:pP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Под бюджетным процессом понимается 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формирование, утверждение и исполнение бюджета.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На этапе </a:t>
            </a:r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разработки </a:t>
            </a: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проекта </a:t>
            </a:r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бюджета: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структурные подразделения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» рассматривают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потребности на предстоящий год и представляют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расчёты в МУ Финансовое управление Администрации МО «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район». </a:t>
            </a:r>
            <a:r>
              <a:rPr lang="ru-RU" sz="3200" dirty="0">
                <a:solidFill>
                  <a:srgbClr val="76DBF4">
                    <a:lumMod val="20000"/>
                    <a:lumOff val="80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МУ Финансовое управление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формирует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проект бюджета.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Следующий этап </a:t>
            </a:r>
            <a:r>
              <a:rPr lang="ru-RU" sz="32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– </a:t>
            </a:r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рассмотрение проекта бюджета.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Проект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бюджета рассматривается на заседании Комиссии по бюджетному процессу, затем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назначаются публичные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слушания. Публичные слушания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проводятся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с целью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информирования граждан, сбора предложений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и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замечаний населения по проекту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бюджета 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 . 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Утверждение проекта бюджета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–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бюджет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утверждается решением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Совета депутатов 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  . </a:t>
            </a:r>
            <a:endParaRPr lang="ru-RU" sz="32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Исполнение </a:t>
            </a: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бюджета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–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ежеквартальные отчеты об исполнении бюджета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утверждаются постановлением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МКУ Администрация </a:t>
            </a:r>
            <a:r>
              <a:rPr lang="ru-RU" sz="3200" dirty="0">
                <a:solidFill>
                  <a:srgbClr val="76DBF4">
                    <a:lumMod val="20000"/>
                    <a:lumOff val="80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МО «</a:t>
            </a:r>
            <a:r>
              <a:rPr lang="ru-RU" sz="3200" dirty="0" err="1">
                <a:solidFill>
                  <a:srgbClr val="76DBF4">
                    <a:lumMod val="20000"/>
                    <a:lumOff val="80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rgbClr val="76DBF4">
                    <a:lumMod val="20000"/>
                    <a:lumOff val="80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 район»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.</a:t>
            </a:r>
            <a:endParaRPr lang="ru-RU" sz="32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Рассмотрение и утверждение </a:t>
            </a:r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годового отчета </a:t>
            </a: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об исполнении бюджета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–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годовой отчет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утверждается решением Совета депутатов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   . 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96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1132</Words>
  <Application>Microsoft Office PowerPoint</Application>
  <PresentationFormat>Экран (4:3)</PresentationFormat>
  <Paragraphs>368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Тема Office</vt:lpstr>
      <vt:lpstr>1_Тема Office</vt:lpstr>
      <vt:lpstr>Сектор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13_Воздушный поток</vt:lpstr>
      <vt:lpstr>15_Воздушный поток</vt:lpstr>
      <vt:lpstr>16_Воздушный поток</vt:lpstr>
      <vt:lpstr>17_Воздушный 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Бюджетная система  Российской Федерации  </vt:lpstr>
      <vt:lpstr>Основные термины и понятия</vt:lpstr>
      <vt:lpstr>Межбюджетные трансферты  </vt:lpstr>
      <vt:lpstr>Бюджетный процесс  МО «Бичурский район»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</vt:lpstr>
      <vt:lpstr>Презентация PowerPoint</vt:lpstr>
      <vt:lpstr>Динамика расходов        </vt:lpstr>
      <vt:lpstr>Динамика расходов по разделам        </vt:lpstr>
      <vt:lpstr>Презентация PowerPoint</vt:lpstr>
      <vt:lpstr>Исполнение расходов по муниципальным программам (млн. руб)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User16</dc:creator>
  <cp:lastModifiedBy>R16</cp:lastModifiedBy>
  <cp:revision>37</cp:revision>
  <cp:lastPrinted>2022-03-17T00:32:29Z</cp:lastPrinted>
  <dcterms:created xsi:type="dcterms:W3CDTF">2020-03-23T10:42:16Z</dcterms:created>
  <dcterms:modified xsi:type="dcterms:W3CDTF">2022-03-23T09:05:25Z</dcterms:modified>
</cp:coreProperties>
</file>